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5"/>
  </p:notesMasterIdLst>
  <p:sldIdLst>
    <p:sldId id="256" r:id="rId2"/>
    <p:sldId id="268" r:id="rId3"/>
    <p:sldId id="269" r:id="rId4"/>
    <p:sldId id="258" r:id="rId5"/>
    <p:sldId id="263" r:id="rId6"/>
    <p:sldId id="265" r:id="rId7"/>
    <p:sldId id="259" r:id="rId8"/>
    <p:sldId id="266" r:id="rId9"/>
    <p:sldId id="257" r:id="rId10"/>
    <p:sldId id="267" r:id="rId11"/>
    <p:sldId id="262" r:id="rId12"/>
    <p:sldId id="260" r:id="rId13"/>
    <p:sldId id="271" r:id="rId14"/>
    <p:sldId id="264" r:id="rId15"/>
    <p:sldId id="273" r:id="rId16"/>
    <p:sldId id="274" r:id="rId17"/>
    <p:sldId id="275" r:id="rId18"/>
    <p:sldId id="276" r:id="rId19"/>
    <p:sldId id="277" r:id="rId20"/>
    <p:sldId id="278" r:id="rId21"/>
    <p:sldId id="279" r:id="rId22"/>
    <p:sldId id="280" r:id="rId23"/>
    <p:sldId id="281" r:id="rId24"/>
    <p:sldId id="282" r:id="rId25"/>
    <p:sldId id="348" r:id="rId26"/>
    <p:sldId id="283" r:id="rId27"/>
    <p:sldId id="349" r:id="rId28"/>
    <p:sldId id="284" r:id="rId29"/>
    <p:sldId id="285" r:id="rId30"/>
    <p:sldId id="286" r:id="rId31"/>
    <p:sldId id="356" r:id="rId32"/>
    <p:sldId id="355" r:id="rId33"/>
    <p:sldId id="287" r:id="rId34"/>
    <p:sldId id="288" r:id="rId35"/>
    <p:sldId id="289" r:id="rId36"/>
    <p:sldId id="354" r:id="rId37"/>
    <p:sldId id="290" r:id="rId38"/>
    <p:sldId id="291" r:id="rId39"/>
    <p:sldId id="292" r:id="rId40"/>
    <p:sldId id="353" r:id="rId41"/>
    <p:sldId id="352" r:id="rId42"/>
    <p:sldId id="293" r:id="rId43"/>
    <p:sldId id="294" r:id="rId44"/>
    <p:sldId id="295" r:id="rId45"/>
    <p:sldId id="296" r:id="rId46"/>
    <p:sldId id="350" r:id="rId47"/>
    <p:sldId id="297" r:id="rId48"/>
    <p:sldId id="298" r:id="rId49"/>
    <p:sldId id="299" r:id="rId50"/>
    <p:sldId id="300" r:id="rId51"/>
    <p:sldId id="301" r:id="rId52"/>
    <p:sldId id="307" r:id="rId53"/>
    <p:sldId id="302" r:id="rId54"/>
    <p:sldId id="351" r:id="rId55"/>
    <p:sldId id="303" r:id="rId56"/>
    <p:sldId id="304" r:id="rId57"/>
    <p:sldId id="305" r:id="rId58"/>
    <p:sldId id="306" r:id="rId59"/>
    <p:sldId id="308" r:id="rId60"/>
    <p:sldId id="309" r:id="rId61"/>
    <p:sldId id="310" r:id="rId62"/>
    <p:sldId id="311" r:id="rId63"/>
    <p:sldId id="312" r:id="rId64"/>
    <p:sldId id="313" r:id="rId65"/>
    <p:sldId id="314" r:id="rId66"/>
    <p:sldId id="332" r:id="rId67"/>
    <p:sldId id="315" r:id="rId68"/>
    <p:sldId id="316" r:id="rId69"/>
    <p:sldId id="317" r:id="rId70"/>
    <p:sldId id="318" r:id="rId71"/>
    <p:sldId id="319" r:id="rId72"/>
    <p:sldId id="320" r:id="rId73"/>
    <p:sldId id="321" r:id="rId74"/>
    <p:sldId id="322" r:id="rId75"/>
    <p:sldId id="323" r:id="rId76"/>
    <p:sldId id="357" r:id="rId77"/>
    <p:sldId id="324" r:id="rId78"/>
    <p:sldId id="325" r:id="rId79"/>
    <p:sldId id="326" r:id="rId80"/>
    <p:sldId id="327" r:id="rId81"/>
    <p:sldId id="328" r:id="rId82"/>
    <p:sldId id="329" r:id="rId83"/>
    <p:sldId id="330" r:id="rId84"/>
    <p:sldId id="331" r:id="rId85"/>
    <p:sldId id="333" r:id="rId86"/>
    <p:sldId id="334" r:id="rId87"/>
    <p:sldId id="335" r:id="rId88"/>
    <p:sldId id="336" r:id="rId89"/>
    <p:sldId id="337" r:id="rId90"/>
    <p:sldId id="338" r:id="rId91"/>
    <p:sldId id="339" r:id="rId92"/>
    <p:sldId id="340" r:id="rId93"/>
    <p:sldId id="341" r:id="rId94"/>
    <p:sldId id="342" r:id="rId95"/>
    <p:sldId id="343" r:id="rId96"/>
    <p:sldId id="344" r:id="rId97"/>
    <p:sldId id="345" r:id="rId98"/>
    <p:sldId id="346" r:id="rId99"/>
    <p:sldId id="347" r:id="rId100"/>
    <p:sldId id="358" r:id="rId101"/>
    <p:sldId id="359" r:id="rId102"/>
    <p:sldId id="360" r:id="rId103"/>
    <p:sldId id="361" r:id="rId10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no Tharakan" initials="LT" lastIdx="2" clrIdx="0">
    <p:extLst>
      <p:ext uri="{19B8F6BF-5375-455C-9EA6-DF929625EA0E}">
        <p15:presenceInfo xmlns:p15="http://schemas.microsoft.com/office/powerpoint/2012/main" userId="1bb11137977e404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0455" autoAdjust="0"/>
  </p:normalViewPr>
  <p:slideViewPr>
    <p:cSldViewPr snapToGrid="0">
      <p:cViewPr varScale="1">
        <p:scale>
          <a:sx n="53" d="100"/>
          <a:sy n="53" d="100"/>
        </p:scale>
        <p:origin x="117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commentAuthors" Target="commen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6-13T20:44:18.241" idx="1">
    <p:pos x="1056" y="1530"/>
    <p:text>Slack space is the leftover storage that exists on a computer's hard disk drive when a computer file does not need all the space it has been allocated by the operating system. The examination of slack space is an important aspect of computer forensics.</p:text>
    <p:extLst>
      <p:ext uri="{C676402C-5697-4E1C-873F-D02D1690AC5C}">
        <p15:threadingInfo xmlns:p15="http://schemas.microsoft.com/office/powerpoint/2012/main" timeZoneBias="-330"/>
      </p:ext>
    </p:extLst>
  </p:cm>
</p:cmLst>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01DFFA-05EC-449E-82C6-6E91AC8CE333}" type="datetimeFigureOut">
              <a:rPr lang="en-IN" smtClean="0"/>
              <a:t>01-02-2023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F593AB-0C2E-4186-A53D-F3A27C64E500}" type="slidenum">
              <a:rPr lang="en-IN" smtClean="0"/>
              <a:t>‹#›</a:t>
            </a:fld>
            <a:endParaRPr lang="en-IN"/>
          </a:p>
        </p:txBody>
      </p:sp>
    </p:spTree>
    <p:extLst>
      <p:ext uri="{BB962C8B-B14F-4D97-AF65-F5344CB8AC3E}">
        <p14:creationId xmlns:p14="http://schemas.microsoft.com/office/powerpoint/2010/main" val="705843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cyber forensics, creating a mirror image (also known as a bit-by-bit copy) of a storage device, such as a hard drive, is a common practice for preserving the original data for forensic analysis. The process of creating a mirror image involves copying all the bits of data from the original storage device, including deleted files, slack space, and unallocated space, to a separate storage device. This creates an exact copy of the original data that can be used for forensic analysis without altering the original data. Bit-by-bit data acquisition is used to capture all the data on the storage device, and can be used to recover deleted or hidden files, as well as to investigate any potential data breaches.</a:t>
            </a:r>
            <a:endParaRPr lang="en-IN" dirty="0"/>
          </a:p>
        </p:txBody>
      </p:sp>
      <p:sp>
        <p:nvSpPr>
          <p:cNvPr id="4" name="Slide Number Placeholder 3"/>
          <p:cNvSpPr>
            <a:spLocks noGrp="1"/>
          </p:cNvSpPr>
          <p:nvPr>
            <p:ph type="sldNum" sz="quarter" idx="5"/>
          </p:nvPr>
        </p:nvSpPr>
        <p:spPr/>
        <p:txBody>
          <a:bodyPr/>
          <a:lstStyle/>
          <a:p>
            <a:fld id="{8CF593AB-0C2E-4186-A53D-F3A27C64E500}" type="slidenum">
              <a:rPr lang="en-IN" smtClean="0"/>
              <a:t>26</a:t>
            </a:fld>
            <a:endParaRPr lang="en-IN"/>
          </a:p>
        </p:txBody>
      </p:sp>
    </p:spTree>
    <p:extLst>
      <p:ext uri="{BB962C8B-B14F-4D97-AF65-F5344CB8AC3E}">
        <p14:creationId xmlns:p14="http://schemas.microsoft.com/office/powerpoint/2010/main" val="3895209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374151"/>
                </a:solidFill>
                <a:effectLst/>
                <a:latin typeface="Söhne"/>
              </a:rPr>
              <a:t>Output size: MD5 generates a 128-bit (16-byte) output, whereas SHA generates a larger output size, depending on the specific algorithm used. For example, SHA-1 generates a 160-bit (20-byte) output, while SHA-256 generates a 256-bit (32-byte) output.</a:t>
            </a:r>
          </a:p>
          <a:p>
            <a:pPr algn="l">
              <a:buFont typeface="+mj-lt"/>
              <a:buAutoNum type="arabicPeriod"/>
            </a:pPr>
            <a:r>
              <a:rPr lang="en-US" b="0" i="0" dirty="0">
                <a:solidFill>
                  <a:srgbClr val="374151"/>
                </a:solidFill>
                <a:effectLst/>
                <a:latin typeface="Söhne"/>
              </a:rPr>
              <a:t>Security: MD5 is considered less secure than SHA due to known collision attacks, which means that it is possible for an attacker to create two different inputs that produce the same output. SHA-1 is also considered less secure than SHA-2 and SHA-3.</a:t>
            </a:r>
          </a:p>
          <a:p>
            <a:pPr algn="l">
              <a:buFont typeface="+mj-lt"/>
              <a:buAutoNum type="arabicPeriod"/>
            </a:pPr>
            <a:r>
              <a:rPr lang="en-US" b="0" i="0" dirty="0">
                <a:solidFill>
                  <a:srgbClr val="374151"/>
                </a:solidFill>
                <a:effectLst/>
                <a:latin typeface="Söhne"/>
              </a:rPr>
              <a:t>Usage: Both MD5 and SHA are used in various cryptographic applications, such as digital signatures, message authentication, and password hashing, but due to the known collision attacks on MD5 and the advancement in technology, it is recommended to use at least SHA-256 or SHA-3 for cryptographic applications.</a:t>
            </a:r>
          </a:p>
          <a:p>
            <a:endParaRPr lang="en-IN" dirty="0"/>
          </a:p>
        </p:txBody>
      </p:sp>
      <p:sp>
        <p:nvSpPr>
          <p:cNvPr id="4" name="Slide Number Placeholder 3"/>
          <p:cNvSpPr>
            <a:spLocks noGrp="1"/>
          </p:cNvSpPr>
          <p:nvPr>
            <p:ph type="sldNum" sz="quarter" idx="5"/>
          </p:nvPr>
        </p:nvSpPr>
        <p:spPr/>
        <p:txBody>
          <a:bodyPr/>
          <a:lstStyle/>
          <a:p>
            <a:fld id="{8CF593AB-0C2E-4186-A53D-F3A27C64E500}" type="slidenum">
              <a:rPr lang="en-IN" smtClean="0"/>
              <a:t>47</a:t>
            </a:fld>
            <a:endParaRPr lang="en-IN"/>
          </a:p>
        </p:txBody>
      </p:sp>
    </p:spTree>
    <p:extLst>
      <p:ext uri="{BB962C8B-B14F-4D97-AF65-F5344CB8AC3E}">
        <p14:creationId xmlns:p14="http://schemas.microsoft.com/office/powerpoint/2010/main" val="2108572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arial" panose="020B0604020202020204" pitchFamily="34" charset="0"/>
              </a:rPr>
              <a:t>The registry </a:t>
            </a:r>
            <a:r>
              <a:rPr lang="en-US" b="1" i="0" dirty="0">
                <a:solidFill>
                  <a:srgbClr val="202124"/>
                </a:solidFill>
                <a:effectLst/>
                <a:latin typeface="arial" panose="020B0604020202020204" pitchFamily="34" charset="0"/>
              </a:rPr>
              <a:t>helps Windows manage and operate your computer, ensuring access to critical resources and helping important programs configure settings</a:t>
            </a:r>
            <a:r>
              <a:rPr lang="en-US" b="0" i="0" dirty="0">
                <a:solidFill>
                  <a:srgbClr val="202124"/>
                </a:solidFill>
                <a:effectLst/>
                <a:latin typeface="arial" panose="020B0604020202020204" pitchFamily="34" charset="0"/>
              </a:rPr>
              <a:t>. A hierarchical database structure of keys and values makes up the registry.</a:t>
            </a:r>
            <a:endParaRPr lang="en-IN" dirty="0"/>
          </a:p>
        </p:txBody>
      </p:sp>
      <p:sp>
        <p:nvSpPr>
          <p:cNvPr id="4" name="Slide Number Placeholder 3"/>
          <p:cNvSpPr>
            <a:spLocks noGrp="1"/>
          </p:cNvSpPr>
          <p:nvPr>
            <p:ph type="sldNum" sz="quarter" idx="5"/>
          </p:nvPr>
        </p:nvSpPr>
        <p:spPr/>
        <p:txBody>
          <a:bodyPr/>
          <a:lstStyle/>
          <a:p>
            <a:fld id="{8CF593AB-0C2E-4186-A53D-F3A27C64E500}" type="slidenum">
              <a:rPr lang="en-IN" smtClean="0"/>
              <a:t>65</a:t>
            </a:fld>
            <a:endParaRPr lang="en-IN"/>
          </a:p>
        </p:txBody>
      </p:sp>
    </p:spTree>
    <p:extLst>
      <p:ext uri="{BB962C8B-B14F-4D97-AF65-F5344CB8AC3E}">
        <p14:creationId xmlns:p14="http://schemas.microsoft.com/office/powerpoint/2010/main" val="184552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RAID 0: Striping without parity. Increases performance but provides no data redundancy. If one drive fails, all data is lost.</a:t>
            </a:r>
          </a:p>
          <a:p>
            <a:pPr algn="l"/>
            <a:r>
              <a:rPr lang="en-US" b="0" i="0" dirty="0">
                <a:solidFill>
                  <a:srgbClr val="374151"/>
                </a:solidFill>
                <a:effectLst/>
                <a:latin typeface="Söhne"/>
              </a:rPr>
              <a:t>RAID 1: Mirroring. Provides data redundancy by writing the same data to multiple disks. If one drive fails, the other drive continues to function. However, capacity is limited to the size of the smallest drive.</a:t>
            </a:r>
          </a:p>
          <a:p>
            <a:pPr algn="l"/>
            <a:r>
              <a:rPr lang="en-US" b="0" i="0" dirty="0">
                <a:solidFill>
                  <a:srgbClr val="374151"/>
                </a:solidFill>
                <a:effectLst/>
                <a:latin typeface="Söhne"/>
              </a:rPr>
              <a:t>RAID 5: Striping with distributed parity. Provides data redundancy by writing parity data across all drives. If one drive fails, the data can be reconstructed from the remaining drives. However, write performance is slower than RAID 0 or RAID 1.</a:t>
            </a:r>
          </a:p>
          <a:p>
            <a:endParaRPr lang="en-IN" dirty="0"/>
          </a:p>
        </p:txBody>
      </p:sp>
      <p:sp>
        <p:nvSpPr>
          <p:cNvPr id="4" name="Slide Number Placeholder 3"/>
          <p:cNvSpPr>
            <a:spLocks noGrp="1"/>
          </p:cNvSpPr>
          <p:nvPr>
            <p:ph type="sldNum" sz="quarter" idx="5"/>
          </p:nvPr>
        </p:nvSpPr>
        <p:spPr/>
        <p:txBody>
          <a:bodyPr/>
          <a:lstStyle/>
          <a:p>
            <a:fld id="{8CF593AB-0C2E-4186-A53D-F3A27C64E500}" type="slidenum">
              <a:rPr lang="en-IN" smtClean="0"/>
              <a:t>86</a:t>
            </a:fld>
            <a:endParaRPr lang="en-IN"/>
          </a:p>
        </p:txBody>
      </p:sp>
    </p:spTree>
    <p:extLst>
      <p:ext uri="{BB962C8B-B14F-4D97-AF65-F5344CB8AC3E}">
        <p14:creationId xmlns:p14="http://schemas.microsoft.com/office/powerpoint/2010/main" val="12204301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err="1">
                <a:solidFill>
                  <a:srgbClr val="374151"/>
                </a:solidFill>
                <a:effectLst/>
                <a:latin typeface="Söhne"/>
              </a:rPr>
              <a:t>ProDiscover</a:t>
            </a:r>
            <a:r>
              <a:rPr lang="en-US" b="0" i="0" dirty="0">
                <a:solidFill>
                  <a:srgbClr val="374151"/>
                </a:solidFill>
                <a:effectLst/>
                <a:latin typeface="Söhne"/>
              </a:rPr>
              <a:t> provides a wide range of features, including:</a:t>
            </a:r>
          </a:p>
          <a:p>
            <a:pPr algn="l">
              <a:buFont typeface="Arial" panose="020B0604020202020204" pitchFamily="34" charset="0"/>
              <a:buChar char="•"/>
            </a:pPr>
            <a:r>
              <a:rPr lang="en-US" b="0" i="0" dirty="0">
                <a:solidFill>
                  <a:srgbClr val="374151"/>
                </a:solidFill>
                <a:effectLst/>
                <a:latin typeface="Söhne"/>
              </a:rPr>
              <a:t>Data preview and recovery: The software can preview and recover lost or deleted files, even if the file system is damaged or corrupted.</a:t>
            </a:r>
          </a:p>
          <a:p>
            <a:pPr algn="l">
              <a:buFont typeface="Arial" panose="020B0604020202020204" pitchFamily="34" charset="0"/>
              <a:buChar char="•"/>
            </a:pPr>
            <a:r>
              <a:rPr lang="en-US" b="0" i="0" dirty="0">
                <a:solidFill>
                  <a:srgbClr val="374151"/>
                </a:solidFill>
                <a:effectLst/>
                <a:latin typeface="Söhne"/>
              </a:rPr>
              <a:t>File searching: </a:t>
            </a:r>
            <a:r>
              <a:rPr lang="en-US" b="0" i="0" dirty="0" err="1">
                <a:solidFill>
                  <a:srgbClr val="374151"/>
                </a:solidFill>
                <a:effectLst/>
                <a:latin typeface="Söhne"/>
              </a:rPr>
              <a:t>ProDiscover</a:t>
            </a:r>
            <a:r>
              <a:rPr lang="en-US" b="0" i="0" dirty="0">
                <a:solidFill>
                  <a:srgbClr val="374151"/>
                </a:solidFill>
                <a:effectLst/>
                <a:latin typeface="Söhne"/>
              </a:rPr>
              <a:t> allows you to search for specific files or keywords, making it easy to find relevant evidence in a large dataset.</a:t>
            </a:r>
          </a:p>
          <a:p>
            <a:pPr algn="l">
              <a:buFont typeface="Arial" panose="020B0604020202020204" pitchFamily="34" charset="0"/>
              <a:buChar char="•"/>
            </a:pPr>
            <a:r>
              <a:rPr lang="en-US" b="0" i="0" dirty="0">
                <a:solidFill>
                  <a:srgbClr val="374151"/>
                </a:solidFill>
                <a:effectLst/>
                <a:latin typeface="Söhne"/>
              </a:rPr>
              <a:t>File carving: The software can recover files that have been deleted or overwritten by carving them out of unallocated space on the disk.</a:t>
            </a:r>
          </a:p>
          <a:p>
            <a:pPr algn="l">
              <a:buFont typeface="Arial" panose="020B0604020202020204" pitchFamily="34" charset="0"/>
              <a:buChar char="•"/>
            </a:pPr>
            <a:r>
              <a:rPr lang="en-US" b="0" i="0" dirty="0">
                <a:solidFill>
                  <a:srgbClr val="374151"/>
                </a:solidFill>
                <a:effectLst/>
                <a:latin typeface="Söhne"/>
              </a:rPr>
              <a:t>Imaging: </a:t>
            </a:r>
            <a:r>
              <a:rPr lang="en-US" b="0" i="0" dirty="0" err="1">
                <a:solidFill>
                  <a:srgbClr val="374151"/>
                </a:solidFill>
                <a:effectLst/>
                <a:latin typeface="Söhne"/>
              </a:rPr>
              <a:t>ProDiscover</a:t>
            </a:r>
            <a:r>
              <a:rPr lang="en-US" b="0" i="0" dirty="0">
                <a:solidFill>
                  <a:srgbClr val="374151"/>
                </a:solidFill>
                <a:effectLst/>
                <a:latin typeface="Söhne"/>
              </a:rPr>
              <a:t> can create an exact copy of a storage device, known as a "forensic image," which can be used for analysis and evidence preservation.</a:t>
            </a:r>
          </a:p>
          <a:p>
            <a:pPr algn="l">
              <a:buFont typeface="Arial" panose="020B0604020202020204" pitchFamily="34" charset="0"/>
              <a:buChar char="•"/>
            </a:pPr>
            <a:r>
              <a:rPr lang="en-US" b="0" i="0" dirty="0">
                <a:solidFill>
                  <a:srgbClr val="374151"/>
                </a:solidFill>
                <a:effectLst/>
                <a:latin typeface="Söhne"/>
              </a:rPr>
              <a:t>Analysis: The software includes a range of analysis tools that can help to uncover information about the file system, partitions, and metadata on the storage device.</a:t>
            </a:r>
          </a:p>
          <a:p>
            <a:pPr algn="l">
              <a:buFont typeface="Arial" panose="020B0604020202020204" pitchFamily="34" charset="0"/>
              <a:buChar char="•"/>
            </a:pPr>
            <a:r>
              <a:rPr lang="en-US" b="0" i="0" dirty="0">
                <a:solidFill>
                  <a:srgbClr val="374151"/>
                </a:solidFill>
                <a:effectLst/>
                <a:latin typeface="Söhne"/>
              </a:rPr>
              <a:t>Reporting: </a:t>
            </a:r>
            <a:r>
              <a:rPr lang="en-US" b="0" i="0" dirty="0" err="1">
                <a:solidFill>
                  <a:srgbClr val="374151"/>
                </a:solidFill>
                <a:effectLst/>
                <a:latin typeface="Söhne"/>
              </a:rPr>
              <a:t>ProDiscover</a:t>
            </a:r>
            <a:r>
              <a:rPr lang="en-US" b="0" i="0" dirty="0">
                <a:solidFill>
                  <a:srgbClr val="374151"/>
                </a:solidFill>
                <a:effectLst/>
                <a:latin typeface="Söhne"/>
              </a:rPr>
              <a:t> can generate detailed reports that can be used in legal proceedings or investigations.</a:t>
            </a:r>
          </a:p>
          <a:p>
            <a:endParaRPr lang="en-IN" dirty="0"/>
          </a:p>
        </p:txBody>
      </p:sp>
      <p:sp>
        <p:nvSpPr>
          <p:cNvPr id="4" name="Slide Number Placeholder 3"/>
          <p:cNvSpPr>
            <a:spLocks noGrp="1"/>
          </p:cNvSpPr>
          <p:nvPr>
            <p:ph type="sldNum" sz="quarter" idx="5"/>
          </p:nvPr>
        </p:nvSpPr>
        <p:spPr/>
        <p:txBody>
          <a:bodyPr/>
          <a:lstStyle/>
          <a:p>
            <a:fld id="{8CF593AB-0C2E-4186-A53D-F3A27C64E500}" type="slidenum">
              <a:rPr lang="en-IN" smtClean="0"/>
              <a:t>95</a:t>
            </a:fld>
            <a:endParaRPr lang="en-IN"/>
          </a:p>
        </p:txBody>
      </p:sp>
    </p:spTree>
    <p:extLst>
      <p:ext uri="{BB962C8B-B14F-4D97-AF65-F5344CB8AC3E}">
        <p14:creationId xmlns:p14="http://schemas.microsoft.com/office/powerpoint/2010/main" val="256623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B16E3-AA55-948D-B5B6-53F2D5A107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CF451DC-A6CB-6963-BD0B-406B62F0A3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DC031AE-A14A-7B96-7C77-BF4806EFDDC6}"/>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29A95F2C-A70E-21A6-D922-B23A1ED9CA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E41ABB-82CD-5C09-DC83-49A4BA6DB4A3}"/>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2848329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62C5E-0142-ED2E-A2E4-C58B5EF5BCB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0A9160-6DAD-2040-6832-E824A75164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7920261-D3C7-3881-D4B2-4CB598C7AF74}"/>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D4F1140E-23C2-F6C1-81D3-5C4130A32F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FEBA34-9540-CFED-8098-2147BC940C9A}"/>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1311077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7CDF0F-FA04-A624-EA10-3AB4C993834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A5770A-77C8-BA9B-E5A8-9F2F2ECF4B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E32C47-61D9-D28E-6533-16451EB56205}"/>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F0C74CA9-1499-DFB1-358B-B6E873DCCC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CF2C20-053B-6497-6046-F35ED8C3CB08}"/>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3815959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E63BD-EFA0-7EF3-EA99-65031DD6F5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BC1465-18C4-70C1-1E0F-757F11B4EA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CCB2D3-98EC-E340-7685-92A8AE64B9EC}"/>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49D86638-1407-C5AE-E7FA-20D9A57DBE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2A20B74-2910-15F0-42BB-89D0EC4369E3}"/>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10934840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2A0D-AF8B-CA03-2A71-D7DF937B3F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555C14C-8C2D-D3D8-3550-580DB6DF6C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2FD191-D32B-78CB-2F88-4700E98D4683}"/>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3A20812B-E220-1FA9-FD05-A4E1352A4E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13290F-CFE5-30E5-2595-3EE318242645}"/>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197142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7947D-5171-710B-CB71-73179F558D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740F26-FD2C-1110-B2D5-8B2FEE3B44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DD91763-0232-0B11-A614-3AE7B5BC8D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D369134-B03B-61E1-4593-F8CAE275D1FD}"/>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6" name="Footer Placeholder 5">
            <a:extLst>
              <a:ext uri="{FF2B5EF4-FFF2-40B4-BE49-F238E27FC236}">
                <a16:creationId xmlns:a16="http://schemas.microsoft.com/office/drawing/2014/main" id="{E158CDC6-3104-677D-817F-B158D2B9E9B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40D056-CC4B-8446-FE7D-3FB47A42704E}"/>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3686823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0874B-8DEB-F8CD-C789-4A7330F0C53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6938AFD-90E2-5BBD-8559-7F5900A5E0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AC5E92-072D-A797-AE71-41AC569B5F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FB69820-A22A-0431-02C6-9B1387188A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4913DD-3ED2-17E4-4CF7-F294678A48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49D7314-88C1-D019-8A4B-A8983C21BBE2}"/>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8" name="Footer Placeholder 7">
            <a:extLst>
              <a:ext uri="{FF2B5EF4-FFF2-40B4-BE49-F238E27FC236}">
                <a16:creationId xmlns:a16="http://schemas.microsoft.com/office/drawing/2014/main" id="{72A82E66-72C7-229A-04D7-7D352EBA244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6FAE728-C000-1A60-566B-7781C5A1382E}"/>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2468718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0946B-053C-EE6C-2B81-62E0B6371FA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F772B10-279A-AD5A-D21C-7BC943C508A8}"/>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4" name="Footer Placeholder 3">
            <a:extLst>
              <a:ext uri="{FF2B5EF4-FFF2-40B4-BE49-F238E27FC236}">
                <a16:creationId xmlns:a16="http://schemas.microsoft.com/office/drawing/2014/main" id="{FBDC3274-1953-05C3-DD5B-ED029031AFF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C432BA-6FEC-4F2C-CDD7-64A56C29636C}"/>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3468364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2BF3E8-EB47-BFE3-4273-5C613B9ED14C}"/>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3" name="Footer Placeholder 2">
            <a:extLst>
              <a:ext uri="{FF2B5EF4-FFF2-40B4-BE49-F238E27FC236}">
                <a16:creationId xmlns:a16="http://schemas.microsoft.com/office/drawing/2014/main" id="{32BC0F1A-832C-A484-36D2-FDC28E32FD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548E090-BBC0-2A6A-656E-39F431693169}"/>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3689710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F78E1-7B02-4BDB-90B6-183B68BCBF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0862F6D-6421-76F2-3C7C-4D4147076C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A6F0D12-CFA6-B334-545D-F77BD4E051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5609F9-E335-09AC-D287-67F9662709FE}"/>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6" name="Footer Placeholder 5">
            <a:extLst>
              <a:ext uri="{FF2B5EF4-FFF2-40B4-BE49-F238E27FC236}">
                <a16:creationId xmlns:a16="http://schemas.microsoft.com/office/drawing/2014/main" id="{5D15971B-E177-9D84-8D6F-B10C3C2F3F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818FA25-EB6E-1885-B871-EB4C6F5BDA70}"/>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2951196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E548F-7F34-E62B-C249-200EA70881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BE06F6F-754D-6FD4-B619-36E891DC85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03C1CBA-4337-5C4E-59A1-619A835DCD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566442-8868-4F73-A58E-87CD0DF3A9A4}"/>
              </a:ext>
            </a:extLst>
          </p:cNvPr>
          <p:cNvSpPr>
            <a:spLocks noGrp="1"/>
          </p:cNvSpPr>
          <p:nvPr>
            <p:ph type="dt" sz="half" idx="10"/>
          </p:nvPr>
        </p:nvSpPr>
        <p:spPr/>
        <p:txBody>
          <a:bodyPr/>
          <a:lstStyle/>
          <a:p>
            <a:fld id="{D63807FF-8E3F-4721-A907-062A9D96A280}" type="datetimeFigureOut">
              <a:rPr lang="en-IN" smtClean="0"/>
              <a:t>01-02-2023</a:t>
            </a:fld>
            <a:endParaRPr lang="en-IN"/>
          </a:p>
        </p:txBody>
      </p:sp>
      <p:sp>
        <p:nvSpPr>
          <p:cNvPr id="6" name="Footer Placeholder 5">
            <a:extLst>
              <a:ext uri="{FF2B5EF4-FFF2-40B4-BE49-F238E27FC236}">
                <a16:creationId xmlns:a16="http://schemas.microsoft.com/office/drawing/2014/main" id="{1022BA6F-9863-E73F-1515-1560D4C2BE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EE848AA-9543-1E43-1B1E-8C09436D053C}"/>
              </a:ext>
            </a:extLst>
          </p:cNvPr>
          <p:cNvSpPr>
            <a:spLocks noGrp="1"/>
          </p:cNvSpPr>
          <p:nvPr>
            <p:ph type="sldNum" sz="quarter" idx="12"/>
          </p:nvPr>
        </p:nvSpPr>
        <p:spPr/>
        <p:txBody>
          <a:bodyPr/>
          <a:lstStyle/>
          <a:p>
            <a:fld id="{6620180C-A0B3-4CD4-B259-4F6540FDD635}" type="slidenum">
              <a:rPr lang="en-IN" smtClean="0"/>
              <a:t>‹#›</a:t>
            </a:fld>
            <a:endParaRPr lang="en-IN"/>
          </a:p>
        </p:txBody>
      </p:sp>
    </p:spTree>
    <p:extLst>
      <p:ext uri="{BB962C8B-B14F-4D97-AF65-F5344CB8AC3E}">
        <p14:creationId xmlns:p14="http://schemas.microsoft.com/office/powerpoint/2010/main" val="516145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6A1A1C-8B6F-9269-126A-691AD4E7A9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082D88-C94C-0796-45C2-2C76ED4AC9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D25CDA-71FE-CA3C-B1D2-8624C47112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3807FF-8E3F-4721-A907-062A9D96A280}" type="datetimeFigureOut">
              <a:rPr lang="en-IN" smtClean="0"/>
              <a:t>01-02-2023</a:t>
            </a:fld>
            <a:endParaRPr lang="en-IN"/>
          </a:p>
        </p:txBody>
      </p:sp>
      <p:sp>
        <p:nvSpPr>
          <p:cNvPr id="5" name="Footer Placeholder 4">
            <a:extLst>
              <a:ext uri="{FF2B5EF4-FFF2-40B4-BE49-F238E27FC236}">
                <a16:creationId xmlns:a16="http://schemas.microsoft.com/office/drawing/2014/main" id="{8DFC74B3-E1E8-ECFD-1C8F-E438581C86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6A51B95-44B1-FCCD-9542-CC6E78C316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20180C-A0B3-4CD4-B259-4F6540FDD635}" type="slidenum">
              <a:rPr lang="en-IN" smtClean="0"/>
              <a:t>‹#›</a:t>
            </a:fld>
            <a:endParaRPr lang="en-IN"/>
          </a:p>
        </p:txBody>
      </p:sp>
    </p:spTree>
    <p:extLst>
      <p:ext uri="{BB962C8B-B14F-4D97-AF65-F5344CB8AC3E}">
        <p14:creationId xmlns:p14="http://schemas.microsoft.com/office/powerpoint/2010/main" val="1327792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hyperlink" Target="https://www.prepressure.com/library/technology/raid#raid-1" TargetMode="External"/><Relationship Id="rId2" Type="http://schemas.openxmlformats.org/officeDocument/2006/relationships/hyperlink" Target="https://www.prepressure.com/library/technology/raid#raid-0" TargetMode="External"/><Relationship Id="rId1" Type="http://schemas.openxmlformats.org/officeDocument/2006/relationships/slideLayout" Target="../slideLayouts/slideLayout2.xml"/><Relationship Id="rId6" Type="http://schemas.openxmlformats.org/officeDocument/2006/relationships/hyperlink" Target="https://www.prepressure.com/library/technology/raid#raid-10" TargetMode="External"/><Relationship Id="rId5" Type="http://schemas.openxmlformats.org/officeDocument/2006/relationships/hyperlink" Target="https://www.prepressure.com/library/technology/raid#raid-6" TargetMode="External"/><Relationship Id="rId4" Type="http://schemas.openxmlformats.org/officeDocument/2006/relationships/hyperlink" Target="https://www.prepressure.com/library/technology/raid#raid-5" TargetMode="External"/></Relationships>
</file>

<file path=ppt/slides/_rels/slide8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4C488-B137-4A50-D3C4-5D17AEE227F7}"/>
              </a:ext>
            </a:extLst>
          </p:cNvPr>
          <p:cNvSpPr>
            <a:spLocks noGrp="1"/>
          </p:cNvSpPr>
          <p:nvPr>
            <p:ph type="ctrTitle"/>
          </p:nvPr>
        </p:nvSpPr>
        <p:spPr/>
        <p:txBody>
          <a:bodyPr/>
          <a:lstStyle/>
          <a:p>
            <a:r>
              <a:rPr lang="en-IN" dirty="0"/>
              <a:t>Cyber forensics</a:t>
            </a:r>
          </a:p>
        </p:txBody>
      </p:sp>
      <p:sp>
        <p:nvSpPr>
          <p:cNvPr id="3" name="Subtitle 2">
            <a:extLst>
              <a:ext uri="{FF2B5EF4-FFF2-40B4-BE49-F238E27FC236}">
                <a16:creationId xmlns:a16="http://schemas.microsoft.com/office/drawing/2014/main" id="{3461F868-F3DA-E4E1-7B04-A8822CB86C4D}"/>
              </a:ext>
            </a:extLst>
          </p:cNvPr>
          <p:cNvSpPr>
            <a:spLocks noGrp="1"/>
          </p:cNvSpPr>
          <p:nvPr>
            <p:ph type="subTitle" idx="1"/>
          </p:nvPr>
        </p:nvSpPr>
        <p:spPr/>
        <p:txBody>
          <a:bodyPr/>
          <a:lstStyle/>
          <a:p>
            <a:r>
              <a:rPr lang="en-IN" dirty="0"/>
              <a:t>Module 1</a:t>
            </a:r>
          </a:p>
        </p:txBody>
      </p:sp>
    </p:spTree>
    <p:extLst>
      <p:ext uri="{BB962C8B-B14F-4D97-AF65-F5344CB8AC3E}">
        <p14:creationId xmlns:p14="http://schemas.microsoft.com/office/powerpoint/2010/main" val="18739403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8A4EE-9F7F-434E-2BBD-C89A684767D6}"/>
              </a:ext>
            </a:extLst>
          </p:cNvPr>
          <p:cNvSpPr>
            <a:spLocks noGrp="1"/>
          </p:cNvSpPr>
          <p:nvPr>
            <p:ph type="title"/>
          </p:nvPr>
        </p:nvSpPr>
        <p:spPr/>
        <p:txBody>
          <a:bodyPr/>
          <a:lstStyle/>
          <a:p>
            <a:r>
              <a:rPr lang="en-IN" b="1" dirty="0"/>
              <a:t>Ransomware Attack 2017</a:t>
            </a:r>
          </a:p>
        </p:txBody>
      </p:sp>
      <p:sp>
        <p:nvSpPr>
          <p:cNvPr id="3" name="Content Placeholder 2">
            <a:extLst>
              <a:ext uri="{FF2B5EF4-FFF2-40B4-BE49-F238E27FC236}">
                <a16:creationId xmlns:a16="http://schemas.microsoft.com/office/drawing/2014/main" id="{F9653935-12D7-6C15-760A-94DD1EA0CBE1}"/>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C12CD1FF-F9CB-4FC1-E847-0CED9B54AF19}"/>
              </a:ext>
            </a:extLst>
          </p:cNvPr>
          <p:cNvPicPr>
            <a:picLocks noChangeAspect="1"/>
          </p:cNvPicPr>
          <p:nvPr/>
        </p:nvPicPr>
        <p:blipFill rotWithShape="1">
          <a:blip r:embed="rId2"/>
          <a:srcRect l="58857" t="50582" r="6419" b="20631"/>
          <a:stretch/>
        </p:blipFill>
        <p:spPr>
          <a:xfrm>
            <a:off x="1400175" y="2016405"/>
            <a:ext cx="9391649" cy="4379633"/>
          </a:xfrm>
          <a:prstGeom prst="rect">
            <a:avLst/>
          </a:prstGeom>
        </p:spPr>
      </p:pic>
    </p:spTree>
    <p:extLst>
      <p:ext uri="{BB962C8B-B14F-4D97-AF65-F5344CB8AC3E}">
        <p14:creationId xmlns:p14="http://schemas.microsoft.com/office/powerpoint/2010/main" val="332698570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F28EA-302A-56AD-581E-5C63FCDD0BD0}"/>
              </a:ext>
            </a:extLst>
          </p:cNvPr>
          <p:cNvSpPr>
            <a:spLocks noGrp="1"/>
          </p:cNvSpPr>
          <p:nvPr>
            <p:ph type="title"/>
          </p:nvPr>
        </p:nvSpPr>
        <p:spPr/>
        <p:txBody>
          <a:bodyPr/>
          <a:lstStyle/>
          <a:p>
            <a:r>
              <a:rPr lang="en-US" b="0" i="0" dirty="0">
                <a:solidFill>
                  <a:srgbClr val="374151"/>
                </a:solidFill>
                <a:effectLst/>
                <a:latin typeface="Söhne"/>
              </a:rPr>
              <a:t>Preparing for a Search:</a:t>
            </a:r>
            <a:endParaRPr lang="en-IN" dirty="0"/>
          </a:p>
        </p:txBody>
      </p:sp>
      <p:sp>
        <p:nvSpPr>
          <p:cNvPr id="3" name="Content Placeholder 2">
            <a:extLst>
              <a:ext uri="{FF2B5EF4-FFF2-40B4-BE49-F238E27FC236}">
                <a16:creationId xmlns:a16="http://schemas.microsoft.com/office/drawing/2014/main" id="{22F888C0-9E26-64F3-7D33-96F543E87B7C}"/>
              </a:ext>
            </a:extLst>
          </p:cNvPr>
          <p:cNvSpPr>
            <a:spLocks noGrp="1"/>
          </p:cNvSpPr>
          <p:nvPr>
            <p:ph idx="1"/>
          </p:nvPr>
        </p:nvSpPr>
        <p:spPr/>
        <p:txBody>
          <a:bodyPr/>
          <a:lstStyle/>
          <a:p>
            <a:pPr marL="742950" lvl="1" indent="-285750" algn="l">
              <a:buFont typeface="+mj-lt"/>
              <a:buAutoNum type="arabicPeriod"/>
            </a:pPr>
            <a:r>
              <a:rPr lang="en-US" b="0" i="0" dirty="0">
                <a:solidFill>
                  <a:srgbClr val="374151"/>
                </a:solidFill>
                <a:effectLst/>
                <a:latin typeface="Söhne"/>
              </a:rPr>
              <a:t>Before conducting a search, it is important to obtain the proper legal authority, such as a search warrant or consent from the owner of the property to be searched.</a:t>
            </a:r>
          </a:p>
          <a:p>
            <a:pPr marL="742950" lvl="1" indent="-285750" algn="l">
              <a:buFont typeface="+mj-lt"/>
              <a:buAutoNum type="arabicPeriod"/>
            </a:pPr>
            <a:r>
              <a:rPr lang="en-US" b="0" i="0" dirty="0">
                <a:solidFill>
                  <a:srgbClr val="374151"/>
                </a:solidFill>
                <a:effectLst/>
                <a:latin typeface="Söhne"/>
              </a:rPr>
              <a:t>A search plan should be developed to ensure that all relevant areas and devices are searched and that the search is conducted in a systematic and thorough manner.</a:t>
            </a:r>
          </a:p>
          <a:p>
            <a:pPr marL="742950" lvl="1" indent="-285750" algn="l">
              <a:buFont typeface="+mj-lt"/>
              <a:buAutoNum type="arabicPeriod"/>
            </a:pPr>
            <a:r>
              <a:rPr lang="en-US" b="0" i="0" dirty="0">
                <a:solidFill>
                  <a:srgbClr val="374151"/>
                </a:solidFill>
                <a:effectLst/>
                <a:latin typeface="Söhne"/>
              </a:rPr>
              <a:t>When searching for digital evidence, it is important to search for both active and inactive data, as well as data that may be hidden or encrypted.</a:t>
            </a:r>
          </a:p>
          <a:p>
            <a:pPr marL="742950" lvl="1" indent="-285750" algn="l">
              <a:buFont typeface="+mj-lt"/>
              <a:buAutoNum type="arabicPeriod"/>
            </a:pPr>
            <a:r>
              <a:rPr lang="en-US" b="0" i="0" dirty="0">
                <a:solidFill>
                  <a:srgbClr val="374151"/>
                </a:solidFill>
                <a:effectLst/>
                <a:latin typeface="Söhne"/>
              </a:rPr>
              <a:t>The search should be documented, and all evidence should be properly labeled and secured to maintain the chain of custody.</a:t>
            </a:r>
          </a:p>
          <a:p>
            <a:endParaRPr lang="en-IN" dirty="0"/>
          </a:p>
        </p:txBody>
      </p:sp>
    </p:spTree>
    <p:extLst>
      <p:ext uri="{BB962C8B-B14F-4D97-AF65-F5344CB8AC3E}">
        <p14:creationId xmlns:p14="http://schemas.microsoft.com/office/powerpoint/2010/main" val="334149751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9DB61-5A03-EAEC-5AEE-1B7F3F2F6E35}"/>
              </a:ext>
            </a:extLst>
          </p:cNvPr>
          <p:cNvSpPr>
            <a:spLocks noGrp="1"/>
          </p:cNvSpPr>
          <p:nvPr>
            <p:ph type="title"/>
          </p:nvPr>
        </p:nvSpPr>
        <p:spPr/>
        <p:txBody>
          <a:bodyPr>
            <a:normAutofit/>
          </a:bodyPr>
          <a:lstStyle/>
          <a:p>
            <a:r>
              <a:rPr lang="en-US" b="0" i="0" dirty="0">
                <a:solidFill>
                  <a:srgbClr val="374151"/>
                </a:solidFill>
                <a:effectLst/>
                <a:latin typeface="Söhne"/>
              </a:rPr>
              <a:t>Securing a Computer Incident or Crime Scene:</a:t>
            </a:r>
            <a:endParaRPr lang="en-IN" dirty="0"/>
          </a:p>
        </p:txBody>
      </p:sp>
      <p:sp>
        <p:nvSpPr>
          <p:cNvPr id="3" name="Content Placeholder 2">
            <a:extLst>
              <a:ext uri="{FF2B5EF4-FFF2-40B4-BE49-F238E27FC236}">
                <a16:creationId xmlns:a16="http://schemas.microsoft.com/office/drawing/2014/main" id="{FCB09009-6BF2-C5C3-836F-26E0E6983847}"/>
              </a:ext>
            </a:extLst>
          </p:cNvPr>
          <p:cNvSpPr>
            <a:spLocks noGrp="1"/>
          </p:cNvSpPr>
          <p:nvPr>
            <p:ph idx="1"/>
          </p:nvPr>
        </p:nvSpPr>
        <p:spPr/>
        <p:txBody>
          <a:bodyPr/>
          <a:lstStyle/>
          <a:p>
            <a:pPr marL="742950" lvl="1" indent="-285750" algn="l">
              <a:buFont typeface="+mj-lt"/>
              <a:buAutoNum type="arabicPeriod"/>
            </a:pPr>
            <a:r>
              <a:rPr lang="en-US" b="0" i="0" dirty="0">
                <a:solidFill>
                  <a:srgbClr val="374151"/>
                </a:solidFill>
                <a:effectLst/>
                <a:latin typeface="Söhne"/>
              </a:rPr>
              <a:t>The first step in securing a computer incident or crime scene is to disconnect the device from the network to prevent the destruction of evidence.</a:t>
            </a:r>
          </a:p>
          <a:p>
            <a:pPr marL="742950" lvl="1" indent="-285750" algn="l">
              <a:buFont typeface="+mj-lt"/>
              <a:buAutoNum type="arabicPeriod"/>
            </a:pPr>
            <a:r>
              <a:rPr lang="en-US" b="0" i="0" dirty="0">
                <a:solidFill>
                  <a:srgbClr val="374151"/>
                </a:solidFill>
                <a:effectLst/>
                <a:latin typeface="Söhne"/>
              </a:rPr>
              <a:t>Next, the scene should be secured to prevent unauthorized access and to preserve the chain of custody.</a:t>
            </a:r>
          </a:p>
          <a:p>
            <a:pPr marL="742950" lvl="1" indent="-285750" algn="l">
              <a:buFont typeface="+mj-lt"/>
              <a:buAutoNum type="arabicPeriod"/>
            </a:pPr>
            <a:r>
              <a:rPr lang="en-US" b="0" i="0" dirty="0">
                <a:solidFill>
                  <a:srgbClr val="374151"/>
                </a:solidFill>
                <a:effectLst/>
                <a:latin typeface="Söhne"/>
              </a:rPr>
              <a:t>If necessary, a digital forensics expert should be consulted to assist with the preservation and acquisition of digital evidence.</a:t>
            </a:r>
          </a:p>
          <a:p>
            <a:endParaRPr lang="en-IN" dirty="0"/>
          </a:p>
        </p:txBody>
      </p:sp>
    </p:spTree>
    <p:extLst>
      <p:ext uri="{BB962C8B-B14F-4D97-AF65-F5344CB8AC3E}">
        <p14:creationId xmlns:p14="http://schemas.microsoft.com/office/powerpoint/2010/main" val="300966838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F7B9A-B2F3-ED23-10FF-2E0F7E86CCBB}"/>
              </a:ext>
            </a:extLst>
          </p:cNvPr>
          <p:cNvSpPr>
            <a:spLocks noGrp="1"/>
          </p:cNvSpPr>
          <p:nvPr>
            <p:ph type="title"/>
          </p:nvPr>
        </p:nvSpPr>
        <p:spPr/>
        <p:txBody>
          <a:bodyPr/>
          <a:lstStyle/>
          <a:p>
            <a:r>
              <a:rPr lang="en-US" b="0" i="0" dirty="0">
                <a:solidFill>
                  <a:srgbClr val="374151"/>
                </a:solidFill>
                <a:effectLst/>
                <a:latin typeface="Söhne"/>
              </a:rPr>
              <a:t>Seizing Digital Evidence at the Scene:</a:t>
            </a:r>
            <a:endParaRPr lang="en-IN" dirty="0"/>
          </a:p>
        </p:txBody>
      </p:sp>
      <p:sp>
        <p:nvSpPr>
          <p:cNvPr id="3" name="Content Placeholder 2">
            <a:extLst>
              <a:ext uri="{FF2B5EF4-FFF2-40B4-BE49-F238E27FC236}">
                <a16:creationId xmlns:a16="http://schemas.microsoft.com/office/drawing/2014/main" id="{27578DD1-A932-14F5-9E0E-778D773F7EC3}"/>
              </a:ext>
            </a:extLst>
          </p:cNvPr>
          <p:cNvSpPr>
            <a:spLocks noGrp="1"/>
          </p:cNvSpPr>
          <p:nvPr>
            <p:ph idx="1"/>
          </p:nvPr>
        </p:nvSpPr>
        <p:spPr>
          <a:xfrm>
            <a:off x="838200" y="1825624"/>
            <a:ext cx="10515600" cy="5032375"/>
          </a:xfrm>
        </p:spPr>
        <p:txBody>
          <a:bodyPr/>
          <a:lstStyle/>
          <a:p>
            <a:pPr marL="742950" lvl="1" indent="-285750" algn="l">
              <a:buFont typeface="+mj-lt"/>
              <a:buAutoNum type="arabicPeriod"/>
            </a:pPr>
            <a:r>
              <a:rPr lang="en-US" b="0" i="0" dirty="0">
                <a:solidFill>
                  <a:srgbClr val="374151"/>
                </a:solidFill>
                <a:effectLst/>
                <a:latin typeface="Söhne"/>
              </a:rPr>
              <a:t>When seizing digital evidence, it is important to follow a consistent and well-documented process to ensure the evidence is properly collected and preserved.</a:t>
            </a:r>
          </a:p>
          <a:p>
            <a:pPr marL="742950" lvl="1" indent="-285750" algn="l">
              <a:buFont typeface="+mj-lt"/>
              <a:buAutoNum type="arabicPeriod"/>
            </a:pPr>
            <a:r>
              <a:rPr lang="en-US" b="0" i="0" dirty="0">
                <a:solidFill>
                  <a:srgbClr val="374151"/>
                </a:solidFill>
                <a:effectLst/>
                <a:latin typeface="Söhne"/>
              </a:rPr>
              <a:t>The following steps should be followed when seizing digital evidence:</a:t>
            </a:r>
          </a:p>
          <a:p>
            <a:pPr marL="1143000" lvl="2" indent="-228600" algn="l">
              <a:buFont typeface="+mj-lt"/>
              <a:buAutoNum type="arabicPeriod"/>
            </a:pPr>
            <a:r>
              <a:rPr lang="en-US" sz="2800" b="0" i="0" dirty="0">
                <a:solidFill>
                  <a:srgbClr val="374151"/>
                </a:solidFill>
                <a:effectLst/>
                <a:latin typeface="Söhne"/>
              </a:rPr>
              <a:t>Secure the scene and maintain the chain of custody.</a:t>
            </a:r>
          </a:p>
          <a:p>
            <a:pPr marL="1143000" lvl="2" indent="-228600" algn="l">
              <a:buFont typeface="+mj-lt"/>
              <a:buAutoNum type="arabicPeriod"/>
            </a:pPr>
            <a:r>
              <a:rPr lang="en-US" sz="2800" b="0" i="0" dirty="0">
                <a:solidFill>
                  <a:srgbClr val="374151"/>
                </a:solidFill>
                <a:effectLst/>
                <a:latin typeface="Söhne"/>
              </a:rPr>
              <a:t>Identify the type of device and its operating system.</a:t>
            </a:r>
          </a:p>
          <a:p>
            <a:pPr marL="1143000" lvl="2" indent="-228600" algn="l">
              <a:buFont typeface="+mj-lt"/>
              <a:buAutoNum type="arabicPeriod"/>
            </a:pPr>
            <a:r>
              <a:rPr lang="en-US" sz="2800" b="0" i="0" dirty="0">
                <a:solidFill>
                  <a:srgbClr val="374151"/>
                </a:solidFill>
                <a:effectLst/>
                <a:latin typeface="Söhne"/>
              </a:rPr>
              <a:t>Make a forensic image of the device's storage media.</a:t>
            </a:r>
          </a:p>
          <a:p>
            <a:pPr marL="1143000" lvl="2" indent="-228600" algn="l">
              <a:buFont typeface="+mj-lt"/>
              <a:buAutoNum type="arabicPeriod"/>
            </a:pPr>
            <a:r>
              <a:rPr lang="en-US" sz="2800" b="0" i="0" dirty="0">
                <a:solidFill>
                  <a:srgbClr val="374151"/>
                </a:solidFill>
                <a:effectLst/>
                <a:latin typeface="Söhne"/>
              </a:rPr>
              <a:t>Document the process and label the evidence.</a:t>
            </a:r>
          </a:p>
          <a:p>
            <a:pPr marL="1143000" lvl="2" indent="-228600" algn="l">
              <a:buFont typeface="+mj-lt"/>
              <a:buAutoNum type="arabicPeriod"/>
            </a:pPr>
            <a:r>
              <a:rPr lang="en-US" sz="2800" b="0" i="0" dirty="0">
                <a:solidFill>
                  <a:srgbClr val="374151"/>
                </a:solidFill>
                <a:effectLst/>
                <a:latin typeface="Söhne"/>
              </a:rPr>
              <a:t>Store the evidence in a secure location.</a:t>
            </a:r>
          </a:p>
          <a:p>
            <a:endParaRPr lang="en-IN" dirty="0"/>
          </a:p>
        </p:txBody>
      </p:sp>
    </p:spTree>
    <p:extLst>
      <p:ext uri="{BB962C8B-B14F-4D97-AF65-F5344CB8AC3E}">
        <p14:creationId xmlns:p14="http://schemas.microsoft.com/office/powerpoint/2010/main" val="143975746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27E15-E159-14DC-A05D-EE5BCEA356FF}"/>
              </a:ext>
            </a:extLst>
          </p:cNvPr>
          <p:cNvSpPr>
            <a:spLocks noGrp="1"/>
          </p:cNvSpPr>
          <p:nvPr>
            <p:ph type="title"/>
          </p:nvPr>
        </p:nvSpPr>
        <p:spPr/>
        <p:txBody>
          <a:bodyPr/>
          <a:lstStyle/>
          <a:p>
            <a:r>
              <a:rPr lang="en-US" b="0" i="0" dirty="0">
                <a:solidFill>
                  <a:srgbClr val="374151"/>
                </a:solidFill>
                <a:effectLst/>
                <a:latin typeface="Söhne"/>
              </a:rPr>
              <a:t>Storing Digital Evidence:</a:t>
            </a:r>
            <a:endParaRPr lang="en-IN" dirty="0"/>
          </a:p>
        </p:txBody>
      </p:sp>
      <p:sp>
        <p:nvSpPr>
          <p:cNvPr id="3" name="Content Placeholder 2">
            <a:extLst>
              <a:ext uri="{FF2B5EF4-FFF2-40B4-BE49-F238E27FC236}">
                <a16:creationId xmlns:a16="http://schemas.microsoft.com/office/drawing/2014/main" id="{A8E165B1-5C12-3935-CD70-D2BA17696950}"/>
              </a:ext>
            </a:extLst>
          </p:cNvPr>
          <p:cNvSpPr>
            <a:spLocks noGrp="1"/>
          </p:cNvSpPr>
          <p:nvPr>
            <p:ph idx="1"/>
          </p:nvPr>
        </p:nvSpPr>
        <p:spPr/>
        <p:txBody>
          <a:bodyPr/>
          <a:lstStyle/>
          <a:p>
            <a:pPr marL="742950" lvl="1" indent="-285750" algn="l">
              <a:buFont typeface="+mj-lt"/>
              <a:buAutoNum type="arabicPeriod"/>
            </a:pPr>
            <a:r>
              <a:rPr lang="en-US" b="0" i="0" dirty="0">
                <a:solidFill>
                  <a:srgbClr val="374151"/>
                </a:solidFill>
                <a:effectLst/>
                <a:latin typeface="Söhne"/>
              </a:rPr>
              <a:t>Digital evidence should be stored in a secure location, such as a digital forensics lab or a secure storage facility.</a:t>
            </a:r>
          </a:p>
          <a:p>
            <a:pPr marL="742950" lvl="1" indent="-285750" algn="l">
              <a:buFont typeface="+mj-lt"/>
              <a:buAutoNum type="arabicPeriod"/>
            </a:pPr>
            <a:r>
              <a:rPr lang="en-US" b="0" i="0" dirty="0">
                <a:solidFill>
                  <a:srgbClr val="374151"/>
                </a:solidFill>
                <a:effectLst/>
                <a:latin typeface="Söhne"/>
              </a:rPr>
              <a:t>The storage facility should have proper climate control, fire suppression, and backup systems to ensure the integrity and preservation of the evidence.</a:t>
            </a:r>
          </a:p>
          <a:p>
            <a:pPr marL="742950" lvl="1" indent="-285750" algn="l">
              <a:buFont typeface="+mj-lt"/>
              <a:buAutoNum type="arabicPeriod"/>
            </a:pPr>
            <a:r>
              <a:rPr lang="en-US" b="0" i="0" dirty="0">
                <a:solidFill>
                  <a:srgbClr val="374151"/>
                </a:solidFill>
                <a:effectLst/>
                <a:latin typeface="Söhne"/>
              </a:rPr>
              <a:t>The chain of custody should be maintained, and access to the evidence should be limited to authorized personnel.</a:t>
            </a:r>
          </a:p>
          <a:p>
            <a:pPr marL="742950" lvl="1" indent="-285750" algn="l">
              <a:buFont typeface="+mj-lt"/>
              <a:buAutoNum type="arabicPeriod"/>
            </a:pPr>
            <a:r>
              <a:rPr lang="en-US" b="0" i="0" dirty="0">
                <a:solidFill>
                  <a:srgbClr val="374151"/>
                </a:solidFill>
                <a:effectLst/>
                <a:latin typeface="Söhne"/>
              </a:rPr>
              <a:t>The evidence should be securely stored until it is no longer needed for the investigation or legal proceedings.</a:t>
            </a:r>
          </a:p>
          <a:p>
            <a:endParaRPr lang="en-IN" dirty="0"/>
          </a:p>
        </p:txBody>
      </p:sp>
    </p:spTree>
    <p:extLst>
      <p:ext uri="{BB962C8B-B14F-4D97-AF65-F5344CB8AC3E}">
        <p14:creationId xmlns:p14="http://schemas.microsoft.com/office/powerpoint/2010/main" val="3422915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49AA9-6034-0211-2BD3-C174B2B2E57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FF896239-9293-56CD-C308-A3F5173C99C4}"/>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336B2D75-91F1-BC6F-7A8C-196FA6AA36F6}"/>
              </a:ext>
            </a:extLst>
          </p:cNvPr>
          <p:cNvPicPr>
            <a:picLocks noChangeAspect="1"/>
          </p:cNvPicPr>
          <p:nvPr/>
        </p:nvPicPr>
        <p:blipFill rotWithShape="1">
          <a:blip r:embed="rId2"/>
          <a:srcRect t="24652" b="12492"/>
          <a:stretch/>
        </p:blipFill>
        <p:spPr>
          <a:xfrm>
            <a:off x="2116747" y="357913"/>
            <a:ext cx="7170128" cy="6368316"/>
          </a:xfrm>
          <a:prstGeom prst="rect">
            <a:avLst/>
          </a:prstGeom>
        </p:spPr>
      </p:pic>
    </p:spTree>
    <p:extLst>
      <p:ext uri="{BB962C8B-B14F-4D97-AF65-F5344CB8AC3E}">
        <p14:creationId xmlns:p14="http://schemas.microsoft.com/office/powerpoint/2010/main" val="2159379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A7888-FE0A-A249-F0AD-B8979592FA5A}"/>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B84ED7EF-DAC3-BBEF-F46D-4201424F6874}"/>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52FE4310-AEFD-7998-03F3-C53D6825840D}"/>
              </a:ext>
            </a:extLst>
          </p:cNvPr>
          <p:cNvPicPr>
            <a:picLocks noChangeAspect="1"/>
          </p:cNvPicPr>
          <p:nvPr/>
        </p:nvPicPr>
        <p:blipFill rotWithShape="1">
          <a:blip r:embed="rId2"/>
          <a:srcRect l="903" r="-903" b="39352"/>
          <a:stretch/>
        </p:blipFill>
        <p:spPr>
          <a:xfrm>
            <a:off x="838200" y="505151"/>
            <a:ext cx="5400675" cy="5847698"/>
          </a:xfrm>
          <a:prstGeom prst="rect">
            <a:avLst/>
          </a:prstGeom>
        </p:spPr>
      </p:pic>
      <p:pic>
        <p:nvPicPr>
          <p:cNvPr id="5" name="Picture 4">
            <a:extLst>
              <a:ext uri="{FF2B5EF4-FFF2-40B4-BE49-F238E27FC236}">
                <a16:creationId xmlns:a16="http://schemas.microsoft.com/office/drawing/2014/main" id="{1584D4EA-5F4C-0B4B-6229-12944ED4F336}"/>
              </a:ext>
            </a:extLst>
          </p:cNvPr>
          <p:cNvPicPr>
            <a:picLocks noChangeAspect="1"/>
          </p:cNvPicPr>
          <p:nvPr/>
        </p:nvPicPr>
        <p:blipFill rotWithShape="1">
          <a:blip r:embed="rId2"/>
          <a:srcRect l="-5544" t="62083" r="-1"/>
          <a:stretch/>
        </p:blipFill>
        <p:spPr>
          <a:xfrm>
            <a:off x="5873422" y="2844474"/>
            <a:ext cx="5680403" cy="3643312"/>
          </a:xfrm>
          <a:prstGeom prst="rect">
            <a:avLst/>
          </a:prstGeom>
        </p:spPr>
      </p:pic>
    </p:spTree>
    <p:extLst>
      <p:ext uri="{BB962C8B-B14F-4D97-AF65-F5344CB8AC3E}">
        <p14:creationId xmlns:p14="http://schemas.microsoft.com/office/powerpoint/2010/main" val="3038244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DD44F-D648-2247-23D3-3D7BBDA09574}"/>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C939F6DD-2755-D5FF-C136-BBAEF8B13E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5525" y="1446670"/>
            <a:ext cx="7600950" cy="5167149"/>
          </a:xfrm>
        </p:spPr>
      </p:pic>
    </p:spTree>
    <p:extLst>
      <p:ext uri="{BB962C8B-B14F-4D97-AF65-F5344CB8AC3E}">
        <p14:creationId xmlns:p14="http://schemas.microsoft.com/office/powerpoint/2010/main" val="27584255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3C100-1085-D8CC-248C-E8BA4775BEF5}"/>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31A717A0-7C0A-BC2B-683F-3BA4C9A602C1}"/>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FA118BA6-00A2-0CBC-6363-F4717B5E50F9}"/>
              </a:ext>
            </a:extLst>
          </p:cNvPr>
          <p:cNvPicPr>
            <a:picLocks noChangeAspect="1"/>
          </p:cNvPicPr>
          <p:nvPr/>
        </p:nvPicPr>
        <p:blipFill>
          <a:blip r:embed="rId2"/>
          <a:stretch>
            <a:fillRect/>
          </a:stretch>
        </p:blipFill>
        <p:spPr>
          <a:xfrm>
            <a:off x="2076449" y="-314326"/>
            <a:ext cx="7515225" cy="7515225"/>
          </a:xfrm>
          <a:prstGeom prst="rect">
            <a:avLst/>
          </a:prstGeom>
        </p:spPr>
      </p:pic>
    </p:spTree>
    <p:extLst>
      <p:ext uri="{BB962C8B-B14F-4D97-AF65-F5344CB8AC3E}">
        <p14:creationId xmlns:p14="http://schemas.microsoft.com/office/powerpoint/2010/main" val="3231358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810CE-FB3C-A28F-DC30-94C4D4F21042}"/>
              </a:ext>
            </a:extLst>
          </p:cNvPr>
          <p:cNvSpPr>
            <a:spLocks noGrp="1"/>
          </p:cNvSpPr>
          <p:nvPr>
            <p:ph type="title"/>
          </p:nvPr>
        </p:nvSpPr>
        <p:spPr/>
        <p:txBody>
          <a:bodyPr>
            <a:normAutofit fontScale="90000"/>
          </a:bodyPr>
          <a:lstStyle/>
          <a:p>
            <a:pPr>
              <a:lnSpc>
                <a:spcPct val="107000"/>
              </a:lnSpc>
              <a:spcAft>
                <a:spcPts val="800"/>
              </a:spcAft>
            </a:pP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A8AB92DA-8213-ED9D-855C-5F51A4A13672}"/>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EBF1A8B2-2784-C071-21F5-ED3661B2067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05012" y="2183511"/>
            <a:ext cx="8181975" cy="3774760"/>
          </a:xfrm>
          <a:prstGeom prst="rect">
            <a:avLst/>
          </a:prstGeom>
          <a:noFill/>
        </p:spPr>
      </p:pic>
      <p:pic>
        <p:nvPicPr>
          <p:cNvPr id="6" name="Picture 5">
            <a:extLst>
              <a:ext uri="{FF2B5EF4-FFF2-40B4-BE49-F238E27FC236}">
                <a16:creationId xmlns:a16="http://schemas.microsoft.com/office/drawing/2014/main" id="{634F9FFB-CC52-87DF-F3C8-B1DAB2CD735B}"/>
              </a:ext>
            </a:extLst>
          </p:cNvPr>
          <p:cNvPicPr>
            <a:picLocks noChangeAspect="1"/>
          </p:cNvPicPr>
          <p:nvPr/>
        </p:nvPicPr>
        <p:blipFill>
          <a:blip r:embed="rId3"/>
          <a:stretch>
            <a:fillRect/>
          </a:stretch>
        </p:blipFill>
        <p:spPr>
          <a:xfrm>
            <a:off x="838200" y="367741"/>
            <a:ext cx="10766469" cy="1322947"/>
          </a:xfrm>
          <a:prstGeom prst="rect">
            <a:avLst/>
          </a:prstGeom>
        </p:spPr>
      </p:pic>
    </p:spTree>
    <p:extLst>
      <p:ext uri="{BB962C8B-B14F-4D97-AF65-F5344CB8AC3E}">
        <p14:creationId xmlns:p14="http://schemas.microsoft.com/office/powerpoint/2010/main" val="3803006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F1BBF5-A78E-2F33-BB27-6068B7A0B6C7}"/>
              </a:ext>
            </a:extLst>
          </p:cNvPr>
          <p:cNvSpPr>
            <a:spLocks noGrp="1"/>
          </p:cNvSpPr>
          <p:nvPr>
            <p:ph idx="1"/>
          </p:nvPr>
        </p:nvSpPr>
        <p:spPr>
          <a:xfrm>
            <a:off x="838200" y="885824"/>
            <a:ext cx="10515600" cy="5972175"/>
          </a:xfrm>
        </p:spPr>
        <p:txBody>
          <a:bodyPr>
            <a:normAutofit fontScale="77500" lnSpcReduction="20000"/>
          </a:bodyPr>
          <a:lstStyle/>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Disk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It deals with extracting raw data from primary or secondary storage of the device by searching active, modified, or deleted files.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Network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It is a sub-branch of Computer Forensics which involves monitoring and analysing the computer network traffic.</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Database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It deals with the study and examination of databases and their related metadata.</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Malware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It deals with the identification of suspicious code and studying viruses, worms, etc.</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Email Forensics: </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It deals with emails and its recovery and analysis, including deleted emails, calendars, and contacts.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Memory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Deals with collecting data from system memory (system registers, cache, RAM) in raw form and then analysing it for further investigation.</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fontAlgn="base">
              <a:lnSpc>
                <a:spcPct val="107000"/>
              </a:lnSpc>
              <a:spcAft>
                <a:spcPts val="800"/>
              </a:spcAft>
              <a:buSzPts val="1000"/>
              <a:buFont typeface="Symbol" panose="05050102010706020507" pitchFamily="18" charset="2"/>
              <a:buChar char=""/>
              <a:tabLst>
                <a:tab pos="457200" algn="l"/>
              </a:tabLst>
            </a:pPr>
            <a:r>
              <a:rPr lang="en-IN" sz="2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Mobile Phone Forensics</a:t>
            </a:r>
            <a:r>
              <a:rPr lang="en-IN" sz="2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It mainly deals with the examination and analysis of phones and smartphones and helps to retrieve contacts, call logs, incoming, and outgoing SMS, etc. and other data present in it.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013017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7416F-DD1C-5649-F9DF-0067DA75D216}"/>
              </a:ext>
            </a:extLst>
          </p:cNvPr>
          <p:cNvSpPr>
            <a:spLocks noGrp="1"/>
          </p:cNvSpPr>
          <p:nvPr>
            <p:ph type="title"/>
          </p:nvPr>
        </p:nvSpPr>
        <p:spPr/>
        <p:txBody>
          <a:bodyPr/>
          <a:lstStyle/>
          <a:p>
            <a:r>
              <a:rPr lang="en-IN" sz="4400" b="1" dirty="0">
                <a:effectLst/>
                <a:latin typeface="Calibri" panose="020F0502020204030204" pitchFamily="34" charset="0"/>
                <a:ea typeface="Calibri" panose="020F0502020204030204" pitchFamily="34" charset="0"/>
                <a:cs typeface="Times New Roman" panose="02020603050405020304" pitchFamily="18" charset="0"/>
              </a:rPr>
              <a:t>EVOLUTION OF COMPUTER FORENSICS</a:t>
            </a:r>
            <a:endParaRPr lang="en-IN" dirty="0"/>
          </a:p>
        </p:txBody>
      </p:sp>
      <p:sp>
        <p:nvSpPr>
          <p:cNvPr id="3" name="Content Placeholder 2">
            <a:extLst>
              <a:ext uri="{FF2B5EF4-FFF2-40B4-BE49-F238E27FC236}">
                <a16:creationId xmlns:a16="http://schemas.microsoft.com/office/drawing/2014/main" id="{E16C67A0-F090-F6CA-EFCC-99EFFE510FD5}"/>
              </a:ext>
            </a:extLst>
          </p:cNvPr>
          <p:cNvSpPr>
            <a:spLocks noGrp="1"/>
          </p:cNvSpPr>
          <p:nvPr>
            <p:ph idx="1"/>
          </p:nvPr>
        </p:nvSpPr>
        <p:spPr/>
        <p:txBody>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field of computer forensics began to evolve more than 30 years ago.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field began in the United States, in large part, when law enforcement and military investigators started seeing criminals get technical.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86325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52348-F7F2-38FA-0AEA-B5914A2C3C37}"/>
              </a:ext>
            </a:extLst>
          </p:cNvPr>
          <p:cNvSpPr>
            <a:spLocks noGrp="1"/>
          </p:cNvSpPr>
          <p:nvPr>
            <p:ph type="title"/>
          </p:nvPr>
        </p:nvSpPr>
        <p:spPr/>
        <p:txBody>
          <a:bodyPr/>
          <a:lstStyle/>
          <a:p>
            <a:r>
              <a:rPr kumimoji="0" lang="en-IN" sz="44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EVOLUTION</a:t>
            </a:r>
            <a:endParaRPr lang="en-IN" dirty="0"/>
          </a:p>
        </p:txBody>
      </p:sp>
      <p:sp>
        <p:nvSpPr>
          <p:cNvPr id="3" name="Content Placeholder 2">
            <a:extLst>
              <a:ext uri="{FF2B5EF4-FFF2-40B4-BE49-F238E27FC236}">
                <a16:creationId xmlns:a16="http://schemas.microsoft.com/office/drawing/2014/main" id="{4ABFC2A4-A448-30BF-9F10-B7F5BF31D5BF}"/>
              </a:ext>
            </a:extLst>
          </p:cNvPr>
          <p:cNvSpPr>
            <a:spLocks noGrp="1"/>
          </p:cNvSpPr>
          <p:nvPr>
            <p:ph idx="1"/>
          </p:nvPr>
        </p:nvSpPr>
        <p:spPr/>
        <p:txBody>
          <a:bodyPr>
            <a:normAutofit fontScale="85000" lnSpcReduction="10000"/>
          </a:bodyPr>
          <a:lstStyle/>
          <a:p>
            <a:pPr marL="342900" lvl="0" indent="-342900" algn="just">
              <a:lnSpc>
                <a:spcPct val="107000"/>
              </a:lnSpc>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In 1984, FBI Magnetic Media program, which was later renamed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to Computer Analysis and Response Team (CART), </a:t>
            </a:r>
            <a:r>
              <a:rPr lang="en-IN" sz="2800" dirty="0">
                <a:effectLst/>
                <a:latin typeface="Calibri" panose="020F0502020204030204" pitchFamily="34" charset="0"/>
                <a:ea typeface="Calibri" panose="020F0502020204030204" pitchFamily="34" charset="0"/>
                <a:cs typeface="Times New Roman" panose="02020603050405020304" pitchFamily="18" charset="0"/>
              </a:rPr>
              <a:t>was created and it is believed to be the beginning of computer forensic.</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By the early 1990s,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specialized tools for computer forensics were </a:t>
            </a:r>
            <a:r>
              <a:rPr lang="en-IN" sz="2800" dirty="0">
                <a:effectLst/>
                <a:latin typeface="Calibri" panose="020F0502020204030204" pitchFamily="34" charset="0"/>
                <a:ea typeface="Calibri" panose="020F0502020204030204" pitchFamily="34" charset="0"/>
                <a:cs typeface="Times New Roman" panose="02020603050405020304" pitchFamily="18" charset="0"/>
              </a:rPr>
              <a:t>available. The International Association of Computer Investigative Specialists (IACIS) introduced training on software for forensics investigations.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In 1998,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G8 appointed to create international principles</a:t>
            </a:r>
            <a:r>
              <a:rPr lang="en-IN" sz="2800" dirty="0">
                <a:effectLst/>
                <a:latin typeface="Calibri" panose="020F0502020204030204" pitchFamily="34" charset="0"/>
                <a:ea typeface="Calibri" panose="020F0502020204030204" pitchFamily="34" charset="0"/>
                <a:cs typeface="Times New Roman" panose="02020603050405020304" pitchFamily="18" charset="0"/>
              </a:rPr>
              <a:t>, guidelines and procedures relating to digital evidence.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In the same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year INTERPOL Forensic Science Symposium </a:t>
            </a:r>
            <a:r>
              <a:rPr lang="en-IN" sz="2800" dirty="0">
                <a:effectLst/>
                <a:latin typeface="Calibri" panose="020F0502020204030204" pitchFamily="34" charset="0"/>
                <a:ea typeface="Calibri" panose="020F0502020204030204" pitchFamily="34" charset="0"/>
                <a:cs typeface="Times New Roman" panose="02020603050405020304" pitchFamily="18" charset="0"/>
              </a:rPr>
              <a:t>was held. The First FBI Regional Computer Forensic Laboratory established in 2000 at San Diego.</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0577015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F80E-9927-990C-45F2-00AE74A54AA0}"/>
              </a:ext>
            </a:extLst>
          </p:cNvPr>
          <p:cNvSpPr>
            <a:spLocks noGrp="1"/>
          </p:cNvSpPr>
          <p:nvPr>
            <p:ph type="title"/>
          </p:nvPr>
        </p:nvSpPr>
        <p:spPr/>
        <p:txBody>
          <a:bodyPr>
            <a:normAutofit fontScale="90000"/>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Developing computer forensics resources</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7CB9CE22-49E7-A37C-E9C2-D6875D8EFE1F}"/>
              </a:ext>
            </a:extLst>
          </p:cNvPr>
          <p:cNvSpPr>
            <a:spLocks noGrp="1"/>
          </p:cNvSpPr>
          <p:nvPr>
            <p:ph idx="1"/>
          </p:nvPr>
        </p:nvSpPr>
        <p:spPr/>
        <p:txBody>
          <a:bodyPr/>
          <a:lstStyle/>
          <a:p>
            <a:pPr marL="342900" lvl="0" indent="-342900" algn="just">
              <a:lnSpc>
                <a:spcPct val="107000"/>
              </a:lnSpc>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To be a successful computer forensics investigator, you must be familiar with more than one computing platform.</a:t>
            </a:r>
          </a:p>
          <a:p>
            <a:pPr marL="342900" lvl="0" indent="-342900" algn="just">
              <a:lnSpc>
                <a:spcPct val="107000"/>
              </a:lnSpc>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 In addition to older platforms, such as DOS and Windows 9x, you should be familiar with Linux, Macintosh, and current Windows platforms.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To supplement your knowledge, you should develop and maintain contact with computing, network, and investigative professionals.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0658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F6193-121F-57EF-D64D-F7B52BED75C5}"/>
              </a:ext>
            </a:extLst>
          </p:cNvPr>
          <p:cNvSpPr>
            <a:spLocks noGrp="1"/>
          </p:cNvSpPr>
          <p:nvPr>
            <p:ph type="title"/>
          </p:nvPr>
        </p:nvSpPr>
        <p:spPr/>
        <p:txBody>
          <a:bodyPr/>
          <a:lstStyle/>
          <a:p>
            <a:r>
              <a:rPr lang="en-IN" dirty="0"/>
              <a:t>Forensics </a:t>
            </a:r>
          </a:p>
        </p:txBody>
      </p:sp>
      <p:sp>
        <p:nvSpPr>
          <p:cNvPr id="3" name="Content Placeholder 2">
            <a:extLst>
              <a:ext uri="{FF2B5EF4-FFF2-40B4-BE49-F238E27FC236}">
                <a16:creationId xmlns:a16="http://schemas.microsoft.com/office/drawing/2014/main" id="{F52A141D-CC82-9291-C7E8-80E0899AE2A2}"/>
              </a:ext>
            </a:extLst>
          </p:cNvPr>
          <p:cNvSpPr>
            <a:spLocks noGrp="1"/>
          </p:cNvSpPr>
          <p:nvPr>
            <p:ph idx="1"/>
          </p:nvPr>
        </p:nvSpPr>
        <p:spPr/>
        <p:txBody>
          <a:bodyPr/>
          <a:lstStyle/>
          <a:p>
            <a:pPr algn="l"/>
            <a:endParaRPr lang="en-US" b="0" i="0" dirty="0">
              <a:solidFill>
                <a:srgbClr val="202124"/>
              </a:solidFill>
              <a:effectLst/>
              <a:latin typeface="arial" panose="020B0604020202020204" pitchFamily="34" charset="0"/>
            </a:endParaRPr>
          </a:p>
          <a:p>
            <a:r>
              <a:rPr lang="en-US" b="0" i="0" dirty="0">
                <a:solidFill>
                  <a:srgbClr val="202124"/>
                </a:solidFill>
                <a:effectLst/>
                <a:latin typeface="arial" panose="020B0604020202020204" pitchFamily="34" charset="0"/>
              </a:rPr>
              <a:t>Meaning: </a:t>
            </a:r>
            <a:r>
              <a:rPr lang="en-US" b="1" i="1" dirty="0">
                <a:solidFill>
                  <a:srgbClr val="202124"/>
                </a:solidFill>
                <a:effectLst/>
                <a:latin typeface="arial" panose="020B0604020202020204" pitchFamily="34" charset="0"/>
              </a:rPr>
              <a:t>Scientific tests or techniques used in connection with the detection of crime.</a:t>
            </a:r>
          </a:p>
          <a:p>
            <a:pPr marL="0" indent="0">
              <a:buNone/>
            </a:pPr>
            <a:br>
              <a:rPr lang="en-US" b="0" i="0" dirty="0">
                <a:solidFill>
                  <a:srgbClr val="202124"/>
                </a:solidFill>
                <a:effectLst/>
                <a:latin typeface="arial" panose="020B0604020202020204" pitchFamily="34" charset="0"/>
              </a:rPr>
            </a:br>
            <a:endParaRPr lang="en-IN" dirty="0"/>
          </a:p>
        </p:txBody>
      </p:sp>
      <p:pic>
        <p:nvPicPr>
          <p:cNvPr id="4" name="Picture 3">
            <a:extLst>
              <a:ext uri="{FF2B5EF4-FFF2-40B4-BE49-F238E27FC236}">
                <a16:creationId xmlns:a16="http://schemas.microsoft.com/office/drawing/2014/main" id="{8C636E58-1E2D-27B5-C84D-365F125E3972}"/>
              </a:ext>
            </a:extLst>
          </p:cNvPr>
          <p:cNvPicPr>
            <a:picLocks noChangeAspect="1"/>
          </p:cNvPicPr>
          <p:nvPr/>
        </p:nvPicPr>
        <p:blipFill>
          <a:blip r:embed="rId2"/>
          <a:stretch>
            <a:fillRect/>
          </a:stretch>
        </p:blipFill>
        <p:spPr>
          <a:xfrm>
            <a:off x="3600450" y="3429000"/>
            <a:ext cx="4781550" cy="3183146"/>
          </a:xfrm>
          <a:prstGeom prst="rect">
            <a:avLst/>
          </a:prstGeom>
        </p:spPr>
      </p:pic>
    </p:spTree>
    <p:extLst>
      <p:ext uri="{BB962C8B-B14F-4D97-AF65-F5344CB8AC3E}">
        <p14:creationId xmlns:p14="http://schemas.microsoft.com/office/powerpoint/2010/main" val="1587124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CBE4E-9F8D-A351-9AFC-F64CA6C9C4D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4B5E82B0-B624-E425-8063-8B73A4AD11F5}"/>
              </a:ext>
            </a:extLst>
          </p:cNvPr>
          <p:cNvSpPr>
            <a:spLocks noGrp="1"/>
          </p:cNvSpPr>
          <p:nvPr>
            <p:ph idx="1"/>
          </p:nvPr>
        </p:nvSpPr>
        <p:spPr/>
        <p:txBody>
          <a:bodyPr/>
          <a:lstStyle/>
          <a:p>
            <a:pPr marL="342900" lvl="0" indent="-342900" algn="just">
              <a:lnSpc>
                <a:spcPct val="107000"/>
              </a:lnSpc>
              <a:spcAft>
                <a:spcPts val="800"/>
              </a:spcAft>
              <a:buFont typeface="Symbol" panose="05050102010706020507" pitchFamily="18"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Outside experts can provide detailed information you need to retrieve digital evidence.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r>
              <a:rPr lang="en-IN" sz="2800" dirty="0">
                <a:effectLst/>
                <a:latin typeface="Calibri" panose="020F0502020204030204" pitchFamily="34" charset="0"/>
                <a:ea typeface="Calibri" panose="020F0502020204030204" pitchFamily="34" charset="0"/>
                <a:cs typeface="Times New Roman" panose="02020603050405020304" pitchFamily="18" charset="0"/>
              </a:rPr>
              <a:t>Several investigators have had to go through law enforcement contacts to get this information</a:t>
            </a:r>
            <a:endParaRPr lang="en-IN" dirty="0"/>
          </a:p>
        </p:txBody>
      </p:sp>
      <p:pic>
        <p:nvPicPr>
          <p:cNvPr id="4" name="Picture 3">
            <a:extLst>
              <a:ext uri="{FF2B5EF4-FFF2-40B4-BE49-F238E27FC236}">
                <a16:creationId xmlns:a16="http://schemas.microsoft.com/office/drawing/2014/main" id="{259D033A-95B0-6EE0-729B-9B4DC012B504}"/>
              </a:ext>
            </a:extLst>
          </p:cNvPr>
          <p:cNvPicPr>
            <a:picLocks noChangeAspect="1"/>
          </p:cNvPicPr>
          <p:nvPr/>
        </p:nvPicPr>
        <p:blipFill rotWithShape="1">
          <a:blip r:embed="rId2"/>
          <a:srcRect t="16568" b="16328"/>
          <a:stretch/>
        </p:blipFill>
        <p:spPr>
          <a:xfrm>
            <a:off x="1576747" y="3804568"/>
            <a:ext cx="9038505" cy="2507332"/>
          </a:xfrm>
          <a:prstGeom prst="rect">
            <a:avLst/>
          </a:prstGeom>
        </p:spPr>
      </p:pic>
    </p:spTree>
    <p:extLst>
      <p:ext uri="{BB962C8B-B14F-4D97-AF65-F5344CB8AC3E}">
        <p14:creationId xmlns:p14="http://schemas.microsoft.com/office/powerpoint/2010/main" val="319978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25A07-A0E2-911B-C13C-DBEBB2534720}"/>
              </a:ext>
            </a:extLst>
          </p:cNvPr>
          <p:cNvSpPr>
            <a:spLocks noGrp="1"/>
          </p:cNvSpPr>
          <p:nvPr>
            <p:ph type="title"/>
          </p:nvPr>
        </p:nvSpPr>
        <p:spPr/>
        <p:txBody>
          <a:bodyPr>
            <a:normAutofit fontScale="90000"/>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Preparing for computer investigations</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30DA8B67-4037-E166-928A-6FA52B3AAA16}"/>
              </a:ext>
            </a:extLst>
          </p:cNvPr>
          <p:cNvSpPr>
            <a:spLocks noGrp="1"/>
          </p:cNvSpPr>
          <p:nvPr>
            <p:ph idx="1"/>
          </p:nvPr>
        </p:nvSpPr>
        <p:spPr>
          <a:xfrm>
            <a:off x="838200" y="1825624"/>
            <a:ext cx="10515600" cy="5032375"/>
          </a:xfrm>
        </p:spPr>
        <p:txBody>
          <a:bodyPr>
            <a:normAutofit lnSpcReduction="10000"/>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Computer investigations and forensics could be categorized several ways;  and it falls into two distinct categories: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public investigations and private or corporate investigation.</a:t>
            </a:r>
            <a:endPar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Public investigations involve government agencies responsible for criminal investigations and prosecution. </a:t>
            </a:r>
          </a:p>
          <a:p>
            <a:pPr lvl="1" algn="just">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Government agencies range from local, county, and state or provincial police departments to federal regulatory enforcement agencies. These organizations must observe legal guidelines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Public investigations usually involve criminal cases and government agencies; </a:t>
            </a:r>
          </a:p>
          <a:p>
            <a:endParaRPr lang="en-IN" dirty="0"/>
          </a:p>
        </p:txBody>
      </p:sp>
    </p:spTree>
    <p:extLst>
      <p:ext uri="{BB962C8B-B14F-4D97-AF65-F5344CB8AC3E}">
        <p14:creationId xmlns:p14="http://schemas.microsoft.com/office/powerpoint/2010/main" val="36418843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6F4CA-BA86-2F89-EC39-0B80C123B0C2}"/>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6F2BAA89-5610-310C-EC49-10EB89A60985}"/>
              </a:ext>
            </a:extLst>
          </p:cNvPr>
          <p:cNvSpPr>
            <a:spLocks noGrp="1"/>
          </p:cNvSpPr>
          <p:nvPr>
            <p:ph idx="1"/>
          </p:nvPr>
        </p:nvSpPr>
        <p:spPr/>
        <p:txBody>
          <a:bodyPr/>
          <a:lstStyle/>
          <a:p>
            <a:pPr marL="228600" marR="0" lvl="0" indent="-228600" algn="just" defTabSz="914400" rtl="0" eaLnBrk="1" fontAlgn="auto" latinLnBrk="0" hangingPunct="1">
              <a:lnSpc>
                <a:spcPct val="107000"/>
              </a:lnSpc>
              <a:spcBef>
                <a:spcPts val="1000"/>
              </a:spcBef>
              <a:spcAft>
                <a:spcPts val="800"/>
              </a:spcAft>
              <a:buClrTx/>
              <a:buSzTx/>
              <a:buFont typeface="Arial" panose="020B0604020202020204" pitchFamily="34" charset="0"/>
              <a:buChar char="•"/>
              <a:tabLst/>
              <a:defRPr/>
            </a:pPr>
            <a:r>
              <a:rPr kumimoji="0" lang="en-IN" sz="2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Private or corporate investigations, however, deal </a:t>
            </a:r>
            <a:r>
              <a:rPr kumimoji="0" lang="en-IN" sz="2600" b="0" i="0" u="none" strike="noStrike" kern="1200" cap="none" spc="0" normalizeH="0" baseline="0" noProof="0" dirty="0">
                <a:ln>
                  <a:noFill/>
                </a:ln>
                <a:solidFill>
                  <a:prstClr val="black"/>
                </a:solidFill>
                <a:effectLst/>
                <a:highlight>
                  <a:srgbClr val="FFFF00"/>
                </a:highlight>
                <a:uLnTx/>
                <a:uFillTx/>
                <a:latin typeface="Calibri" panose="020F0502020204030204" pitchFamily="34" charset="0"/>
                <a:ea typeface="Calibri" panose="020F0502020204030204" pitchFamily="34" charset="0"/>
                <a:cs typeface="Times New Roman" panose="02020603050405020304" pitchFamily="18" charset="0"/>
              </a:rPr>
              <a:t>with private companies, non-law-enforcement government agencies.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These private organizations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aren’t governed directly by criminal law but by internal policies that define expected employee behaviour and conduct in the workplace.</a:t>
            </a:r>
            <a:endPar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Although private investigations are usually conducted in civil cases, a civil case can develop into a criminal case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5287661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5FECF-D0D6-88A4-4654-3CCD1A9BF941}"/>
              </a:ext>
            </a:extLst>
          </p:cNvPr>
          <p:cNvSpPr>
            <a:spLocks noGrp="1"/>
          </p:cNvSpPr>
          <p:nvPr>
            <p:ph type="title"/>
          </p:nvPr>
        </p:nvSpPr>
        <p:spPr/>
        <p:txBody>
          <a:bodyPr>
            <a:normAutofit fontScale="90000"/>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STAGES OF COMPUTER FORENSICS PROCESS</a:t>
            </a:r>
            <a:br>
              <a:rPr lang="en-IN" sz="40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0D0A7F8-5C96-C9FD-87CC-4FCABFB04758}"/>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F3EB17F1-A1D4-2460-6711-5985D1B3DA1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30333" y="2075865"/>
            <a:ext cx="7502634" cy="3850858"/>
          </a:xfrm>
          <a:prstGeom prst="rect">
            <a:avLst/>
          </a:prstGeom>
          <a:noFill/>
        </p:spPr>
      </p:pic>
    </p:spTree>
    <p:extLst>
      <p:ext uri="{BB962C8B-B14F-4D97-AF65-F5344CB8AC3E}">
        <p14:creationId xmlns:p14="http://schemas.microsoft.com/office/powerpoint/2010/main" val="29511958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084D0-4763-639D-D73D-01EBCCBD828D}"/>
              </a:ext>
            </a:extLst>
          </p:cNvPr>
          <p:cNvSpPr>
            <a:spLocks noGrp="1"/>
          </p:cNvSpPr>
          <p:nvPr>
            <p:ph type="title"/>
          </p:nvPr>
        </p:nvSpPr>
        <p:spPr/>
        <p:txBody>
          <a:bodyPr>
            <a:normAutofit/>
          </a:bodyPr>
          <a:lstStyle/>
          <a:p>
            <a:pPr marL="228600" marR="0" lvl="0" indent="-228600" defTabSz="914400" rtl="0" eaLnBrk="1" fontAlgn="auto" latinLnBrk="0" hangingPunct="1">
              <a:lnSpc>
                <a:spcPct val="107000"/>
              </a:lnSpc>
              <a:spcBef>
                <a:spcPts val="1000"/>
              </a:spcBef>
              <a:spcAft>
                <a:spcPts val="800"/>
              </a:spcAft>
              <a:tabLst/>
              <a:defRPr/>
            </a:pPr>
            <a:r>
              <a:rPr kumimoji="0" lang="en-IN" sz="28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Identification Phase/ Evidence collection </a:t>
            </a:r>
            <a:endParaRPr lang="en-IN" sz="4800" dirty="0"/>
          </a:p>
        </p:txBody>
      </p:sp>
      <p:sp>
        <p:nvSpPr>
          <p:cNvPr id="3" name="Content Placeholder 2">
            <a:extLst>
              <a:ext uri="{FF2B5EF4-FFF2-40B4-BE49-F238E27FC236}">
                <a16:creationId xmlns:a16="http://schemas.microsoft.com/office/drawing/2014/main" id="{05736142-048C-7580-D3A6-4ADF9C08EAEC}"/>
              </a:ext>
            </a:extLst>
          </p:cNvPr>
          <p:cNvSpPr>
            <a:spLocks noGrp="1"/>
          </p:cNvSpPr>
          <p:nvPr>
            <p:ph idx="1"/>
          </p:nvPr>
        </p:nvSpPr>
        <p:spPr/>
        <p:txBody>
          <a:bodyPr>
            <a:normAutofit fontScale="92500" lnSpcReduction="20000"/>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identification phase is the process of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identifying evidence material and its probable location</a:t>
            </a:r>
            <a:r>
              <a:rPr lang="en-IN" sz="2800" dirty="0">
                <a:effectLst/>
                <a:latin typeface="Calibri" panose="020F0502020204030204" pitchFamily="34" charset="0"/>
                <a:ea typeface="Calibri" panose="020F0502020204030204" pitchFamily="34" charset="0"/>
                <a:cs typeface="Times New Roman" panose="02020603050405020304" pitchFamily="18" charset="0"/>
              </a:rPr>
              <a:t>. Evidence should be handled properly. Basic requirement in evidence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collection is evidence must be presented without alteration.</a:t>
            </a:r>
            <a:endPar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Once evidence collected, it is necessary to account for its whereabouts. Investigators would need detailed forensics to establish a </a:t>
            </a:r>
            <a:r>
              <a:rPr lang="en-IN" sz="2800" b="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chain of custody</a:t>
            </a:r>
            <a:r>
              <a:rPr lang="en-IN" sz="2800" dirty="0">
                <a:effectLst/>
                <a:latin typeface="Calibri" panose="020F0502020204030204" pitchFamily="34" charset="0"/>
                <a:ea typeface="Calibri" panose="020F0502020204030204" pitchFamily="34" charset="0"/>
                <a:cs typeface="Times New Roman" panose="02020603050405020304" pitchFamily="18" charset="0"/>
              </a:rPr>
              <a:t>, the documentation of the possession of evidence.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Chain of custody is a vital part of computer forensics and the legal system and the goal is to protect the integrity of evidence, so evidence should be physically secured in a safe place along with a detailed log</a:t>
            </a:r>
            <a:r>
              <a:rPr lang="en-IN" sz="2800" dirty="0">
                <a:effectLst/>
                <a:latin typeface="Calibri" panose="020F0502020204030204" pitchFamily="34" charset="0"/>
                <a:ea typeface="Calibri" panose="020F0502020204030204" pitchFamily="34" charset="0"/>
                <a:cs typeface="Times New Roman" panose="02020603050405020304" pitchFamily="18" charset="0"/>
              </a:rPr>
              <a: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97926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6C22C-660F-B0B8-958E-04BE0E244E95}"/>
              </a:ext>
            </a:extLst>
          </p:cNvPr>
          <p:cNvSpPr>
            <a:spLocks noGrp="1"/>
          </p:cNvSpPr>
          <p:nvPr>
            <p:ph type="title"/>
          </p:nvPr>
        </p:nvSpPr>
        <p:spPr/>
        <p:txBody>
          <a:bodyPr/>
          <a:lstStyle/>
          <a:p>
            <a:r>
              <a:rPr lang="en-US" dirty="0">
                <a:solidFill>
                  <a:srgbClr val="374151"/>
                </a:solidFill>
                <a:latin typeface="Söhne"/>
              </a:rPr>
              <a:t>A</a:t>
            </a:r>
            <a:r>
              <a:rPr lang="en-US" b="0" i="0" dirty="0">
                <a:solidFill>
                  <a:srgbClr val="374151"/>
                </a:solidFill>
                <a:effectLst/>
                <a:latin typeface="Söhne"/>
              </a:rPr>
              <a:t>cquiring data</a:t>
            </a:r>
            <a:endParaRPr lang="en-IN" dirty="0"/>
          </a:p>
        </p:txBody>
      </p:sp>
      <p:sp>
        <p:nvSpPr>
          <p:cNvPr id="3" name="Content Placeholder 2">
            <a:extLst>
              <a:ext uri="{FF2B5EF4-FFF2-40B4-BE49-F238E27FC236}">
                <a16:creationId xmlns:a16="http://schemas.microsoft.com/office/drawing/2014/main" id="{0ECA9CBD-0C93-9F1C-9DBD-D0062D71D9CA}"/>
              </a:ext>
            </a:extLst>
          </p:cNvPr>
          <p:cNvSpPr>
            <a:spLocks noGrp="1"/>
          </p:cNvSpPr>
          <p:nvPr>
            <p:ph idx="1"/>
          </p:nvPr>
        </p:nvSpPr>
        <p:spPr>
          <a:xfrm>
            <a:off x="838200" y="1455821"/>
            <a:ext cx="10515600" cy="5317958"/>
          </a:xfrm>
        </p:spPr>
        <p:txBody>
          <a:bodyPr>
            <a:normAutofit fontScale="92500" lnSpcReduction="20000"/>
          </a:bodyPr>
          <a:lstStyle/>
          <a:p>
            <a:pPr algn="l">
              <a:buFont typeface="+mj-lt"/>
              <a:buAutoNum type="arabicPeriod"/>
            </a:pPr>
            <a:r>
              <a:rPr lang="en-US" b="1" i="0" dirty="0">
                <a:solidFill>
                  <a:srgbClr val="374151"/>
                </a:solidFill>
                <a:effectLst/>
                <a:highlight>
                  <a:srgbClr val="FFFF00"/>
                </a:highlight>
                <a:latin typeface="Söhne"/>
              </a:rPr>
              <a:t>Logical acquisition</a:t>
            </a:r>
            <a:r>
              <a:rPr lang="en-US" b="0" i="0" dirty="0">
                <a:solidFill>
                  <a:srgbClr val="374151"/>
                </a:solidFill>
                <a:effectLst/>
                <a:latin typeface="Söhne"/>
              </a:rPr>
              <a:t>: involves creating a copy of the data on the storage device, without making any physical changes to the device. This method can be used to acquire data from hard drives, flash drives, and other types of storage media.</a:t>
            </a:r>
          </a:p>
          <a:p>
            <a:pPr algn="l">
              <a:buFont typeface="+mj-lt"/>
              <a:buAutoNum type="arabicPeriod"/>
            </a:pPr>
            <a:r>
              <a:rPr lang="en-US" b="1" i="0" dirty="0">
                <a:solidFill>
                  <a:srgbClr val="374151"/>
                </a:solidFill>
                <a:effectLst/>
                <a:highlight>
                  <a:srgbClr val="FFFF00"/>
                </a:highlight>
                <a:latin typeface="Söhne"/>
              </a:rPr>
              <a:t>Physical acquisition: </a:t>
            </a:r>
            <a:r>
              <a:rPr lang="en-US" b="0" i="0" dirty="0">
                <a:solidFill>
                  <a:srgbClr val="374151"/>
                </a:solidFill>
                <a:effectLst/>
                <a:latin typeface="Söhne"/>
              </a:rPr>
              <a:t>involves creating an exact bit-by-bit copy of the data on the storage device. This method is used when the device is damaged, or when a logical acquisition is not possible.</a:t>
            </a:r>
          </a:p>
          <a:p>
            <a:pPr algn="l">
              <a:buFont typeface="+mj-lt"/>
              <a:buAutoNum type="arabicPeriod"/>
            </a:pPr>
            <a:r>
              <a:rPr lang="en-US" b="1" i="0" dirty="0">
                <a:solidFill>
                  <a:srgbClr val="374151"/>
                </a:solidFill>
                <a:effectLst/>
                <a:highlight>
                  <a:srgbClr val="FFFF00"/>
                </a:highlight>
                <a:latin typeface="Söhne"/>
              </a:rPr>
              <a:t>Live acquisition: </a:t>
            </a:r>
            <a:r>
              <a:rPr lang="en-US" b="0" i="0" dirty="0">
                <a:solidFill>
                  <a:srgbClr val="374151"/>
                </a:solidFill>
                <a:effectLst/>
                <a:latin typeface="Söhne"/>
              </a:rPr>
              <a:t>involves collecting data from a running system, typically through the use of specialized software. This method can be used to acquire data from volatile memory, such as RAM, and can be useful in cases where the system is in use at the time of the acquisition.</a:t>
            </a:r>
          </a:p>
          <a:p>
            <a:pPr algn="l">
              <a:buFont typeface="+mj-lt"/>
              <a:buAutoNum type="arabicPeriod"/>
            </a:pPr>
            <a:r>
              <a:rPr lang="en-US" b="1" i="0" dirty="0">
                <a:solidFill>
                  <a:srgbClr val="374151"/>
                </a:solidFill>
                <a:effectLst/>
                <a:highlight>
                  <a:srgbClr val="FFFF00"/>
                </a:highlight>
                <a:latin typeface="Söhne"/>
              </a:rPr>
              <a:t>Network acquisition</a:t>
            </a:r>
            <a:r>
              <a:rPr lang="en-US" b="0" i="0" dirty="0">
                <a:solidFill>
                  <a:srgbClr val="374151"/>
                </a:solidFill>
                <a:effectLst/>
                <a:latin typeface="Söhne"/>
              </a:rPr>
              <a:t>: involves collecting data from a network, typically through the use of specialized software or hardware. This method can be used to acquire data from network devices, such as routers and switches, as well as data that is transmitted over the network.</a:t>
            </a:r>
          </a:p>
          <a:p>
            <a:pPr algn="l">
              <a:buFont typeface="+mj-lt"/>
              <a:buAutoNum type="arabicPeriod"/>
            </a:pPr>
            <a:r>
              <a:rPr lang="en-US" b="1" i="0" dirty="0">
                <a:solidFill>
                  <a:srgbClr val="374151"/>
                </a:solidFill>
                <a:effectLst/>
                <a:highlight>
                  <a:srgbClr val="FFFF00"/>
                </a:highlight>
                <a:latin typeface="Söhne"/>
              </a:rPr>
              <a:t>Cloud acquisition: </a:t>
            </a:r>
            <a:r>
              <a:rPr lang="en-US" b="0" i="0" dirty="0">
                <a:solidFill>
                  <a:srgbClr val="374151"/>
                </a:solidFill>
                <a:effectLst/>
                <a:latin typeface="Söhne"/>
              </a:rPr>
              <a:t>Involves collecting data from cloud-based services such as Google Drive, One Drive and Dropbox.</a:t>
            </a:r>
          </a:p>
          <a:p>
            <a:pPr algn="l"/>
            <a:endParaRPr lang="en-US" b="0" i="0" dirty="0">
              <a:solidFill>
                <a:srgbClr val="374151"/>
              </a:solidFill>
              <a:effectLst/>
              <a:latin typeface="Söhne"/>
            </a:endParaRPr>
          </a:p>
          <a:p>
            <a:endParaRPr lang="en-IN" dirty="0"/>
          </a:p>
        </p:txBody>
      </p:sp>
    </p:spTree>
    <p:extLst>
      <p:ext uri="{BB962C8B-B14F-4D97-AF65-F5344CB8AC3E}">
        <p14:creationId xmlns:p14="http://schemas.microsoft.com/office/powerpoint/2010/main" val="39967997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C9645-4862-AFA5-C785-B03093BFC0F0}"/>
              </a:ext>
            </a:extLst>
          </p:cNvPr>
          <p:cNvSpPr>
            <a:spLocks noGrp="1"/>
          </p:cNvSpPr>
          <p:nvPr>
            <p:ph type="title"/>
          </p:nvPr>
        </p:nvSpPr>
        <p:spPr/>
        <p:txBody>
          <a:bodyPr/>
          <a:lstStyle/>
          <a:p>
            <a:r>
              <a:rPr lang="en-IN" sz="4400" b="1" dirty="0">
                <a:effectLst/>
                <a:latin typeface="Calibri" panose="020F0502020204030204" pitchFamily="34" charset="0"/>
                <a:ea typeface="Calibri" panose="020F0502020204030204" pitchFamily="34" charset="0"/>
                <a:cs typeface="Times New Roman" panose="02020603050405020304" pitchFamily="18" charset="0"/>
              </a:rPr>
              <a:t>Acquisition Phase</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E4766B4E-E0FA-798E-ED2D-46B09603E644}"/>
              </a:ext>
            </a:extLst>
          </p:cNvPr>
          <p:cNvSpPr>
            <a:spLocks noGrp="1"/>
          </p:cNvSpPr>
          <p:nvPr>
            <p:ph idx="1"/>
          </p:nvPr>
        </p:nvSpPr>
        <p:spPr/>
        <p:txBody>
          <a:bodyPr>
            <a:normAutofit fontScale="77500" lnSpcReduction="20000"/>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acquisition phase saves the state of evidence that can be further </a:t>
            </a:r>
            <a:r>
              <a:rPr lang="en-IN" sz="2800" dirty="0" err="1">
                <a:effectLst/>
                <a:latin typeface="Calibri" panose="020F0502020204030204" pitchFamily="34" charset="0"/>
                <a:ea typeface="Calibri" panose="020F0502020204030204" pitchFamily="34" charset="0"/>
                <a:cs typeface="Times New Roman" panose="02020603050405020304" pitchFamily="18" charset="0"/>
              </a:rPr>
              <a:t>analyzed</a:t>
            </a:r>
            <a:r>
              <a:rPr lang="en-IN" sz="2800" dirty="0">
                <a:effectLst/>
                <a:latin typeface="Calibri" panose="020F0502020204030204" pitchFamily="34" charset="0"/>
                <a:ea typeface="Calibri" panose="020F0502020204030204" pitchFamily="34" charset="0"/>
                <a:cs typeface="Times New Roman" panose="02020603050405020304" pitchFamily="18" charset="0"/>
              </a:rPr>
              <a:t>.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goal of this phase is to save all digital values. Here, a copy of hard disk is created, which is commonly called as an image.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Different methods of acquiring.</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As per law enforcement community, there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are three </a:t>
            </a:r>
            <a:r>
              <a:rPr lang="en-IN" sz="2800" dirty="0" err="1">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catagories</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a:t>
            </a:r>
            <a:r>
              <a:rPr lang="en-IN" sz="2800" dirty="0">
                <a:effectLst/>
                <a:latin typeface="Calibri" panose="020F0502020204030204" pitchFamily="34" charset="0"/>
                <a:ea typeface="Calibri" panose="020F0502020204030204" pitchFamily="34" charset="0"/>
                <a:cs typeface="Times New Roman" panose="02020603050405020304" pitchFamily="18" charset="0"/>
              </a:rPr>
              <a:t>of commonly accepted forensics acquisition:</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a:t>
            </a:r>
            <a:r>
              <a:rPr lang="en-IN" dirty="0">
                <a:highlight>
                  <a:srgbClr val="FFFF00"/>
                </a:highlight>
                <a:latin typeface="Calibri" panose="020F0502020204030204" pitchFamily="34" charset="0"/>
                <a:ea typeface="Calibri" panose="020F0502020204030204" pitchFamily="34" charset="0"/>
                <a:cs typeface="Times New Roman" panose="02020603050405020304" pitchFamily="18" charset="0"/>
              </a:rPr>
              <a:t>M</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irror image – Bit by Bit </a:t>
            </a:r>
          </a:p>
          <a:p>
            <a:pPr algn="just">
              <a:lnSpc>
                <a:spcPct val="107000"/>
              </a:lnSpc>
              <a:spcAft>
                <a:spcPts val="800"/>
              </a:spcAft>
            </a:pPr>
            <a:r>
              <a:rPr lang="en-IN" dirty="0">
                <a:highlight>
                  <a:srgbClr val="FFFF00"/>
                </a:highlight>
                <a:latin typeface="Calibri" panose="020F0502020204030204" pitchFamily="34" charset="0"/>
                <a:ea typeface="Calibri" panose="020F0502020204030204" pitchFamily="34" charset="0"/>
                <a:cs typeface="Times New Roman" panose="02020603050405020304" pitchFamily="18" charset="0"/>
              </a:rPr>
              <a:t>F</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orensics duplication - Logical  Acquisition</a:t>
            </a:r>
          </a:p>
          <a:p>
            <a:pPr algn="just">
              <a:lnSpc>
                <a:spcPct val="107000"/>
              </a:lnSpc>
              <a:spcAft>
                <a:spcPts val="800"/>
              </a:spcAft>
            </a:pP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Live acquisition.</a:t>
            </a:r>
            <a:endPar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9777873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03B9F-CD20-D96B-779B-8A654342F684}"/>
              </a:ext>
            </a:extLst>
          </p:cNvPr>
          <p:cNvSpPr>
            <a:spLocks noGrp="1"/>
          </p:cNvSpPr>
          <p:nvPr>
            <p:ph type="title"/>
          </p:nvPr>
        </p:nvSpPr>
        <p:spPr/>
        <p:txBody>
          <a:bodyPr/>
          <a:lstStyle/>
          <a:p>
            <a:r>
              <a:rPr lang="en-US" b="0" i="0" dirty="0">
                <a:solidFill>
                  <a:srgbClr val="374151"/>
                </a:solidFill>
                <a:effectLst/>
                <a:latin typeface="Söhne"/>
              </a:rPr>
              <a:t>A bitstream level copy, bit-by-bit level copy and sector-by-sector copy</a:t>
            </a:r>
            <a:endParaRPr lang="en-IN" dirty="0"/>
          </a:p>
        </p:txBody>
      </p:sp>
      <p:sp>
        <p:nvSpPr>
          <p:cNvPr id="3" name="Content Placeholder 2">
            <a:extLst>
              <a:ext uri="{FF2B5EF4-FFF2-40B4-BE49-F238E27FC236}">
                <a16:creationId xmlns:a16="http://schemas.microsoft.com/office/drawing/2014/main" id="{519ACDB5-9EEA-6093-18F9-746BA3335128}"/>
              </a:ext>
            </a:extLst>
          </p:cNvPr>
          <p:cNvSpPr>
            <a:spLocks noGrp="1"/>
          </p:cNvSpPr>
          <p:nvPr>
            <p:ph idx="1"/>
          </p:nvPr>
        </p:nvSpPr>
        <p:spPr>
          <a:xfrm>
            <a:off x="838200" y="1600200"/>
            <a:ext cx="10515600" cy="5402179"/>
          </a:xfrm>
        </p:spPr>
        <p:txBody>
          <a:bodyPr>
            <a:normAutofit fontScale="92500" lnSpcReduction="20000"/>
          </a:bodyPr>
          <a:lstStyle/>
          <a:p>
            <a:pPr algn="l"/>
            <a:r>
              <a:rPr lang="en-US" b="0" i="0" dirty="0">
                <a:solidFill>
                  <a:srgbClr val="374151"/>
                </a:solidFill>
                <a:effectLst/>
                <a:latin typeface="Söhne"/>
              </a:rPr>
              <a:t>A </a:t>
            </a:r>
            <a:r>
              <a:rPr lang="en-US" b="0" i="0" dirty="0">
                <a:solidFill>
                  <a:srgbClr val="374151"/>
                </a:solidFill>
                <a:effectLst/>
                <a:highlight>
                  <a:srgbClr val="FFFF00"/>
                </a:highlight>
                <a:latin typeface="Söhne"/>
              </a:rPr>
              <a:t>bitstream level copy captures all the data on a storage device at the lowest level possible, the bitstream level</a:t>
            </a:r>
            <a:r>
              <a:rPr lang="en-US" b="0" i="0" dirty="0">
                <a:solidFill>
                  <a:srgbClr val="374151"/>
                </a:solidFill>
                <a:effectLst/>
                <a:latin typeface="Söhne"/>
              </a:rPr>
              <a:t>. This means that it copies each individual bit of data, including the metadata and file system information, from the original storage device to the new storage device. This method is the most secure and complete method of data acquisition in forensic analysis.</a:t>
            </a:r>
          </a:p>
          <a:p>
            <a:pPr algn="l"/>
            <a:r>
              <a:rPr lang="en-US" b="0" i="0" dirty="0">
                <a:solidFill>
                  <a:srgbClr val="374151"/>
                </a:solidFill>
                <a:effectLst/>
                <a:highlight>
                  <a:srgbClr val="FFFF00"/>
                </a:highlight>
                <a:latin typeface="Söhne"/>
              </a:rPr>
              <a:t>A bit-by-bit level copy, also known as a forensic duplicate, captures all the data on the storage device, including deleted files, slack space, and unallocated space.</a:t>
            </a:r>
            <a:r>
              <a:rPr lang="en-US" b="0" i="0" dirty="0">
                <a:solidFill>
                  <a:srgbClr val="374151"/>
                </a:solidFill>
                <a:effectLst/>
                <a:latin typeface="Söhne"/>
              </a:rPr>
              <a:t> This method creates an exact copy of the original data that can be used for forensic analysis without altering the original data.</a:t>
            </a:r>
          </a:p>
          <a:p>
            <a:pPr algn="l"/>
            <a:r>
              <a:rPr lang="en-US" b="0" i="0" dirty="0">
                <a:solidFill>
                  <a:srgbClr val="374151"/>
                </a:solidFill>
                <a:effectLst/>
                <a:latin typeface="Söhne"/>
              </a:rPr>
              <a:t>A sector-by-sector copy is similar to a bit-by-bit level copy, but it copies all the sectors of the original storage device, </a:t>
            </a:r>
            <a:r>
              <a:rPr lang="en-US" b="0" i="0" dirty="0">
                <a:solidFill>
                  <a:srgbClr val="374151"/>
                </a:solidFill>
                <a:effectLst/>
                <a:highlight>
                  <a:srgbClr val="FFFF00"/>
                </a:highlight>
                <a:latin typeface="Söhne"/>
              </a:rPr>
              <a:t>including empty or unused sectors, to the new storage device. This means that the new storage device will be an exact copy of the original storage device</a:t>
            </a:r>
            <a:r>
              <a:rPr lang="en-US" b="0" i="0" dirty="0">
                <a:solidFill>
                  <a:srgbClr val="374151"/>
                </a:solidFill>
                <a:effectLst/>
                <a:latin typeface="Söhne"/>
              </a:rPr>
              <a:t>, including all the unused or empty space. This method is used when the exact layout of the disk is important.</a:t>
            </a:r>
          </a:p>
          <a:p>
            <a:endParaRPr lang="en-IN" dirty="0"/>
          </a:p>
        </p:txBody>
      </p:sp>
    </p:spTree>
    <p:extLst>
      <p:ext uri="{BB962C8B-B14F-4D97-AF65-F5344CB8AC3E}">
        <p14:creationId xmlns:p14="http://schemas.microsoft.com/office/powerpoint/2010/main" val="16210758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0F617-9BD7-09D4-F1C8-7820B14FDBDA}"/>
              </a:ext>
            </a:extLst>
          </p:cNvPr>
          <p:cNvSpPr>
            <a:spLocks noGrp="1"/>
          </p:cNvSpPr>
          <p:nvPr>
            <p:ph type="title"/>
          </p:nvPr>
        </p:nvSpPr>
        <p:spPr/>
        <p:txBody>
          <a:bodyPr/>
          <a:lstStyle/>
          <a:p>
            <a:r>
              <a:rPr lang="en-IN" dirty="0"/>
              <a:t>Methods  of acquisition </a:t>
            </a:r>
          </a:p>
        </p:txBody>
      </p:sp>
      <p:sp>
        <p:nvSpPr>
          <p:cNvPr id="3" name="Content Placeholder 2">
            <a:extLst>
              <a:ext uri="{FF2B5EF4-FFF2-40B4-BE49-F238E27FC236}">
                <a16:creationId xmlns:a16="http://schemas.microsoft.com/office/drawing/2014/main" id="{48AFBB55-C6C2-1189-3D0D-4F313BF5B226}"/>
              </a:ext>
            </a:extLst>
          </p:cNvPr>
          <p:cNvSpPr>
            <a:spLocks noGrp="1"/>
          </p:cNvSpPr>
          <p:nvPr>
            <p:ph idx="1"/>
          </p:nvPr>
        </p:nvSpPr>
        <p:spPr/>
        <p:txBody>
          <a:bodyPr>
            <a:normAutofit fontScale="92500" lnSpcReduction="20000"/>
          </a:bodyPr>
          <a:lstStyle/>
          <a:p>
            <a:pPr marL="742950" lvl="1" indent="-285750" algn="just">
              <a:lnSpc>
                <a:spcPct val="107000"/>
              </a:lnSpc>
              <a:buFont typeface="Wingdings" panose="05000000000000000000" pitchFamily="2" charset="2"/>
              <a:buChar char=""/>
            </a:pPr>
            <a:r>
              <a:rPr lang="en-IN" sz="2800" b="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Mirror images</a:t>
            </a:r>
            <a:r>
              <a:rPr lang="en-IN" sz="2800" dirty="0">
                <a:effectLst/>
                <a:latin typeface="Calibri" panose="020F0502020204030204" pitchFamily="34" charset="0"/>
                <a:ea typeface="Calibri" panose="020F0502020204030204" pitchFamily="34" charset="0"/>
                <a:cs typeface="Times New Roman" panose="02020603050405020304" pitchFamily="18" charset="0"/>
              </a:rPr>
              <a:t>, bit-for-bit copy, involve the backups of entire hard disk.</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buFont typeface="Wingdings" panose="05000000000000000000" pitchFamily="2" charset="2"/>
              <a:buChar char=""/>
            </a:pPr>
            <a:r>
              <a:rPr lang="en-IN" sz="2800" b="1"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A forensic duplicate</a:t>
            </a:r>
            <a:r>
              <a:rPr lang="en-IN" sz="2800" dirty="0">
                <a:effectLst/>
                <a:latin typeface="Calibri" panose="020F0502020204030204" pitchFamily="34" charset="0"/>
                <a:ea typeface="Calibri" panose="020F0502020204030204" pitchFamily="34" charset="0"/>
                <a:cs typeface="Times New Roman" panose="02020603050405020304" pitchFamily="18" charset="0"/>
              </a:rPr>
              <a:t>, sector-by-sector, is an advanced method that makes a copy of every bit without leaving any single bit of evidence. The resultant may be single large file and must be an exact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representation of the original drive</a:t>
            </a:r>
            <a:r>
              <a:rPr lang="en-IN" sz="2800" dirty="0">
                <a:effectLst/>
                <a:latin typeface="Calibri" panose="020F0502020204030204" pitchFamily="34" charset="0"/>
                <a:ea typeface="Calibri" panose="020F0502020204030204" pitchFamily="34" charset="0"/>
                <a:cs typeface="Times New Roman" panose="02020603050405020304" pitchFamily="18" charset="0"/>
              </a:rPr>
              <a:t> at bitstream level.</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1200150" lvl="2" indent="-285750" algn="just">
              <a:lnSpc>
                <a:spcPct val="107000"/>
              </a:lnSpc>
              <a:buFont typeface="Wingdings" panose="05000000000000000000" pitchFamily="2" charset="2"/>
              <a:buChar char=""/>
            </a:pPr>
            <a:r>
              <a:rPr lang="en-IN" sz="2400" dirty="0">
                <a:effectLst/>
                <a:latin typeface="Calibri" panose="020F0502020204030204" pitchFamily="34" charset="0"/>
                <a:ea typeface="Calibri" panose="020F0502020204030204" pitchFamily="34" charset="0"/>
                <a:cs typeface="Times New Roman" panose="02020603050405020304" pitchFamily="18" charset="0"/>
              </a:rPr>
              <a:t>The forensic duplication process can be done with the help of tools like Forensic Tool Kit (FTK) imager, UNIX dd command etc</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gn="just">
              <a:lnSpc>
                <a:spcPct val="107000"/>
              </a:lnSpc>
              <a:spcAft>
                <a:spcPts val="800"/>
              </a:spcAft>
              <a:buFont typeface="Wingdings" panose="05000000000000000000" pitchFamily="2"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It is often desirable to capture </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volatile information</a:t>
            </a:r>
            <a:r>
              <a:rPr lang="en-IN" sz="2800" dirty="0">
                <a:effectLst/>
                <a:latin typeface="Calibri" panose="020F0502020204030204" pitchFamily="34" charset="0"/>
                <a:ea typeface="Calibri" panose="020F0502020204030204" pitchFamily="34" charset="0"/>
                <a:cs typeface="Times New Roman" panose="02020603050405020304" pitchFamily="18" charset="0"/>
              </a:rPr>
              <a:t>, which is stored in RAM; it cannot be collected after the system has been powered down.</a:t>
            </a:r>
          </a:p>
          <a:p>
            <a:pPr marL="742950" lvl="1" indent="-285750" algn="just">
              <a:lnSpc>
                <a:spcPct val="107000"/>
              </a:lnSpc>
              <a:spcAft>
                <a:spcPts val="800"/>
              </a:spcAft>
              <a:buFont typeface="Wingdings" panose="05000000000000000000" pitchFamily="2" charset="2"/>
              <a:buChar char=""/>
            </a:pPr>
            <a:r>
              <a:rPr lang="en-IN" sz="2800" dirty="0">
                <a:effectLst/>
                <a:latin typeface="Calibri" panose="020F0502020204030204" pitchFamily="34" charset="0"/>
                <a:ea typeface="Calibri" panose="020F0502020204030204" pitchFamily="34" charset="0"/>
                <a:cs typeface="Times New Roman" panose="02020603050405020304" pitchFamily="18" charset="0"/>
              </a:rPr>
              <a:t> All currently running processes</a:t>
            </a:r>
            <a:r>
              <a:rPr lang="en-IN" sz="28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 open sockets, currently logged users, recent connections etc, are available in volatile information.</a:t>
            </a:r>
            <a:endPar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3191393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4583-B44B-ADF3-331B-727339D8F8E1}"/>
              </a:ext>
            </a:extLst>
          </p:cNvPr>
          <p:cNvSpPr>
            <a:spLocks noGrp="1"/>
          </p:cNvSpPr>
          <p:nvPr>
            <p:ph type="title"/>
          </p:nvPr>
        </p:nvSpPr>
        <p:spPr/>
        <p:txBody>
          <a:bodyPr>
            <a:normAutofit/>
          </a:bodyPr>
          <a:lstStyle/>
          <a:p>
            <a:pPr marL="228600" marR="0" lvl="0" indent="-228600" defTabSz="914400" rtl="0" eaLnBrk="1" fontAlgn="auto" latinLnBrk="0" hangingPunct="1">
              <a:lnSpc>
                <a:spcPct val="107000"/>
              </a:lnSpc>
              <a:spcBef>
                <a:spcPts val="1000"/>
              </a:spcBef>
              <a:spcAft>
                <a:spcPts val="800"/>
              </a:spcAft>
              <a:tabLst/>
              <a:defRPr/>
            </a:pPr>
            <a:r>
              <a:rPr kumimoji="0" lang="en-IN" sz="32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Analysis Phase </a:t>
            </a:r>
            <a:endParaRPr lang="en-IN" sz="5400" dirty="0"/>
          </a:p>
        </p:txBody>
      </p:sp>
      <p:sp>
        <p:nvSpPr>
          <p:cNvPr id="3" name="Content Placeholder 2">
            <a:extLst>
              <a:ext uri="{FF2B5EF4-FFF2-40B4-BE49-F238E27FC236}">
                <a16:creationId xmlns:a16="http://schemas.microsoft.com/office/drawing/2014/main" id="{0C4B5A6C-F46E-F1DA-4F68-4F5FB9AEBD75}"/>
              </a:ext>
            </a:extLst>
          </p:cNvPr>
          <p:cNvSpPr>
            <a:spLocks noGrp="1"/>
          </p:cNvSpPr>
          <p:nvPr>
            <p:ph idx="1"/>
          </p:nvPr>
        </p:nvSpPr>
        <p:spPr/>
        <p:txBody>
          <a:bodyPr>
            <a:normAutofit fontScale="92500" lnSpcReduction="20000"/>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Forensic analysis is the process of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understanding, recreating, and </a:t>
            </a:r>
            <a:r>
              <a:rPr lang="en-IN" sz="2800" dirty="0" err="1">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analyzing</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 </a:t>
            </a:r>
            <a:r>
              <a:rPr lang="en-IN" sz="2800" dirty="0">
                <a:effectLst/>
                <a:latin typeface="Calibri" panose="020F0502020204030204" pitchFamily="34" charset="0"/>
                <a:ea typeface="Calibri" panose="020F0502020204030204" pitchFamily="34" charset="0"/>
                <a:cs typeface="Times New Roman" panose="02020603050405020304" pitchFamily="18" charset="0"/>
              </a:rPr>
              <a:t>arbitrary events that have gathered from digital sources.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analysis phase collects the acquired data and examines it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to find the pieces of evidences. </a:t>
            </a:r>
            <a:endParaRPr lang="en-IN" sz="24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2800" b="1"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This phase also identify that the system was tampered or not to avoid identification. </a:t>
            </a:r>
            <a:r>
              <a:rPr lang="en-IN" sz="2800" dirty="0">
                <a:effectLst/>
                <a:latin typeface="Calibri" panose="020F0502020204030204" pitchFamily="34" charset="0"/>
                <a:ea typeface="Calibri" panose="020F0502020204030204" pitchFamily="34" charset="0"/>
                <a:cs typeface="Times New Roman" panose="02020603050405020304" pitchFamily="18" charset="0"/>
              </a:rPr>
              <a:t>Analysis phase examines all the evidence collected during collection and acquisition phases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107000"/>
              </a:lnSpc>
              <a:spcAft>
                <a:spcPts val="800"/>
              </a:spcAft>
              <a:buFont typeface="Wingdings" panose="05000000000000000000" pitchFamily="2" charset="2"/>
              <a:buChar char=""/>
            </a:pPr>
            <a:r>
              <a:rPr lang="en-IN" dirty="0">
                <a:effectLst/>
                <a:latin typeface="Calibri" panose="020F0502020204030204" pitchFamily="34" charset="0"/>
                <a:ea typeface="Calibri" panose="020F0502020204030204" pitchFamily="34" charset="0"/>
                <a:cs typeface="Times New Roman" panose="02020603050405020304" pitchFamily="18" charset="0"/>
              </a:rPr>
              <a:t>Some of tools used in the analysis phase are Coroner, Encase, FTK. </a:t>
            </a:r>
          </a:p>
          <a:p>
            <a:pPr marL="800100" lvl="1" indent="-342900" algn="just">
              <a:lnSpc>
                <a:spcPct val="107000"/>
              </a:lnSpc>
              <a:spcAft>
                <a:spcPts val="800"/>
              </a:spcAft>
              <a:buFont typeface="Wingdings" panose="05000000000000000000" pitchFamily="2" charset="2"/>
              <a:buChar char=""/>
            </a:pPr>
            <a:r>
              <a:rPr lang="en-IN" dirty="0">
                <a:effectLst/>
                <a:latin typeface="Calibri" panose="020F0502020204030204" pitchFamily="34" charset="0"/>
                <a:ea typeface="Calibri" panose="020F0502020204030204" pitchFamily="34" charset="0"/>
                <a:cs typeface="Times New Roman" panose="02020603050405020304" pitchFamily="18" charset="0"/>
              </a:rPr>
              <a:t>The Coroner toolkit run under UNIX and EnCase is a toolkit that runs under Windows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49504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BE16F-1F92-D07C-3E72-9B5331823654}"/>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541AF0DB-3AC4-56E9-EF88-BD7740D41B05}"/>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6B10AE1B-7D7C-B530-F297-AEB4F6DD4255}"/>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Lst>
          </a:blip>
          <a:stretch>
            <a:fillRect/>
          </a:stretch>
        </p:blipFill>
        <p:spPr>
          <a:xfrm>
            <a:off x="2362199" y="159413"/>
            <a:ext cx="6829425" cy="6539174"/>
          </a:xfrm>
          <a:prstGeom prst="rect">
            <a:avLst/>
          </a:prstGeom>
        </p:spPr>
      </p:pic>
    </p:spTree>
    <p:extLst>
      <p:ext uri="{BB962C8B-B14F-4D97-AF65-F5344CB8AC3E}">
        <p14:creationId xmlns:p14="http://schemas.microsoft.com/office/powerpoint/2010/main" val="992178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0BBF1-26AC-E5F9-5371-066F759004A6}"/>
              </a:ext>
            </a:extLst>
          </p:cNvPr>
          <p:cNvSpPr>
            <a:spLocks noGrp="1"/>
          </p:cNvSpPr>
          <p:nvPr>
            <p:ph type="title"/>
          </p:nvPr>
        </p:nvSpPr>
        <p:spPr/>
        <p:txBody>
          <a:bodyPr/>
          <a:lstStyle/>
          <a:p>
            <a:pPr marL="228600" marR="0" lvl="0" indent="-228600" defTabSz="914400" rtl="0" eaLnBrk="1" fontAlgn="auto" latinLnBrk="0" hangingPunct="1">
              <a:lnSpc>
                <a:spcPct val="107000"/>
              </a:lnSpc>
              <a:spcBef>
                <a:spcPts val="1000"/>
              </a:spcBef>
              <a:spcAft>
                <a:spcPts val="800"/>
              </a:spcAft>
              <a:tabLst/>
              <a:defRPr/>
            </a:pPr>
            <a:r>
              <a:rPr kumimoji="0" lang="en-IN" sz="32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Reporting Phase </a:t>
            </a:r>
            <a:endParaRPr lang="en-IN" dirty="0"/>
          </a:p>
        </p:txBody>
      </p:sp>
      <p:sp>
        <p:nvSpPr>
          <p:cNvPr id="3" name="Content Placeholder 2">
            <a:extLst>
              <a:ext uri="{FF2B5EF4-FFF2-40B4-BE49-F238E27FC236}">
                <a16:creationId xmlns:a16="http://schemas.microsoft.com/office/drawing/2014/main" id="{E09F5BD8-B612-555B-8609-38DF110DA143}"/>
              </a:ext>
            </a:extLst>
          </p:cNvPr>
          <p:cNvSpPr>
            <a:spLocks noGrp="1"/>
          </p:cNvSpPr>
          <p:nvPr>
            <p:ph idx="1"/>
          </p:nvPr>
        </p:nvSpPr>
        <p:spPr/>
        <p:txBody>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reporting phase comprises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of documentation </a:t>
            </a:r>
            <a:r>
              <a:rPr lang="en-IN" sz="2800" dirty="0">
                <a:effectLst/>
                <a:latin typeface="Calibri" panose="020F0502020204030204" pitchFamily="34" charset="0"/>
                <a:ea typeface="Calibri" panose="020F0502020204030204" pitchFamily="34" charset="0"/>
                <a:cs typeface="Times New Roman" panose="02020603050405020304" pitchFamily="18" charset="0"/>
              </a:rPr>
              <a:t>and evidence retention.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The scientific method used in this phase is to draw conclusions based on the gathered evidence.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This phase is mainly based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on the Cyber laws and presents </a:t>
            </a:r>
            <a:r>
              <a:rPr lang="en-IN" sz="2800" dirty="0">
                <a:effectLst/>
                <a:latin typeface="Calibri" panose="020F0502020204030204" pitchFamily="34" charset="0"/>
                <a:ea typeface="Calibri" panose="020F0502020204030204" pitchFamily="34" charset="0"/>
                <a:cs typeface="Times New Roman" panose="02020603050405020304" pitchFamily="18" charset="0"/>
              </a:rPr>
              <a:t>the conclusions for corresponding evidence from the investigation.</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9462400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24BA8-6868-5B93-EFE8-7A9A5ED23AEC}"/>
              </a:ext>
            </a:extLst>
          </p:cNvPr>
          <p:cNvSpPr>
            <a:spLocks noGrp="1"/>
          </p:cNvSpPr>
          <p:nvPr>
            <p:ph type="title"/>
          </p:nvPr>
        </p:nvSpPr>
        <p:spPr/>
        <p:txBody>
          <a:bodyPr>
            <a:normAutofit/>
          </a:bodyPr>
          <a:lstStyle/>
          <a:p>
            <a:r>
              <a:rPr lang="en-IN" sz="4800" b="1" dirty="0"/>
              <a:t>Forensics tools </a:t>
            </a:r>
          </a:p>
        </p:txBody>
      </p:sp>
      <p:sp>
        <p:nvSpPr>
          <p:cNvPr id="3" name="Content Placeholder 2">
            <a:extLst>
              <a:ext uri="{FF2B5EF4-FFF2-40B4-BE49-F238E27FC236}">
                <a16:creationId xmlns:a16="http://schemas.microsoft.com/office/drawing/2014/main" id="{534B59AB-A312-7256-836A-E0FF02E9C60E}"/>
              </a:ext>
            </a:extLst>
          </p:cNvPr>
          <p:cNvSpPr>
            <a:spLocks noGrp="1"/>
          </p:cNvSpPr>
          <p:nvPr>
            <p:ph idx="1"/>
          </p:nvPr>
        </p:nvSpPr>
        <p:spPr/>
        <p:txBody>
          <a:bodyPr>
            <a:normAutofit lnSpcReduction="10000"/>
          </a:bodyPr>
          <a:lstStyle/>
          <a:p>
            <a:pPr algn="l"/>
            <a:r>
              <a:rPr lang="en-US" b="1" i="0" dirty="0">
                <a:solidFill>
                  <a:srgbClr val="374151"/>
                </a:solidFill>
                <a:effectLst/>
                <a:highlight>
                  <a:srgbClr val="FFFF00"/>
                </a:highlight>
                <a:latin typeface="Söhne"/>
              </a:rPr>
              <a:t>FTK</a:t>
            </a:r>
            <a:r>
              <a:rPr lang="en-US" b="0" i="0" dirty="0">
                <a:solidFill>
                  <a:srgbClr val="374151"/>
                </a:solidFill>
                <a:effectLst/>
                <a:latin typeface="Söhne"/>
              </a:rPr>
              <a:t> is developed by </a:t>
            </a:r>
            <a:r>
              <a:rPr lang="en-US" b="0" i="0" dirty="0" err="1">
                <a:solidFill>
                  <a:srgbClr val="374151"/>
                </a:solidFill>
                <a:effectLst/>
                <a:latin typeface="Söhne"/>
              </a:rPr>
              <a:t>AccessData</a:t>
            </a:r>
            <a:r>
              <a:rPr lang="en-US" b="0" i="0" dirty="0">
                <a:solidFill>
                  <a:srgbClr val="374151"/>
                </a:solidFill>
                <a:effectLst/>
                <a:latin typeface="Söhne"/>
              </a:rPr>
              <a:t> and is designed for use by forensic examiners, investigators, and incident responders.</a:t>
            </a:r>
          </a:p>
          <a:p>
            <a:pPr algn="l"/>
            <a:r>
              <a:rPr lang="en-US" b="0" i="0" dirty="0">
                <a:solidFill>
                  <a:srgbClr val="374151"/>
                </a:solidFill>
                <a:effectLst/>
                <a:latin typeface="Söhne"/>
              </a:rPr>
              <a:t> It is a comprehensive tool that supports a wide range of analysis capabilities, </a:t>
            </a:r>
            <a:r>
              <a:rPr lang="en-US" b="0" i="0" dirty="0">
                <a:solidFill>
                  <a:srgbClr val="374151"/>
                </a:solidFill>
                <a:effectLst/>
                <a:highlight>
                  <a:srgbClr val="FFFF00"/>
                </a:highlight>
                <a:latin typeface="Söhne"/>
              </a:rPr>
              <a:t>including image acquisition, file analysis, and keyword searching.</a:t>
            </a:r>
          </a:p>
          <a:p>
            <a:pPr algn="l"/>
            <a:r>
              <a:rPr lang="en-US" b="1" i="0" dirty="0">
                <a:solidFill>
                  <a:srgbClr val="374151"/>
                </a:solidFill>
                <a:effectLst/>
                <a:highlight>
                  <a:srgbClr val="FFFF00"/>
                </a:highlight>
                <a:latin typeface="Söhne"/>
              </a:rPr>
              <a:t>EnCase,</a:t>
            </a:r>
            <a:r>
              <a:rPr lang="en-US" b="0" i="0" dirty="0">
                <a:solidFill>
                  <a:srgbClr val="374151"/>
                </a:solidFill>
                <a:effectLst/>
                <a:latin typeface="Söhne"/>
              </a:rPr>
              <a:t> developed by Guidance Software, is also a comprehensive forensic tool and is widely used in the law enforcement and corporate sectors. </a:t>
            </a:r>
          </a:p>
          <a:p>
            <a:pPr algn="l"/>
            <a:r>
              <a:rPr lang="en-US" b="0" i="0" dirty="0">
                <a:solidFill>
                  <a:srgbClr val="374151"/>
                </a:solidFill>
                <a:effectLst/>
                <a:latin typeface="Söhne"/>
              </a:rPr>
              <a:t>It features an intuitive interface, advanced searching and analysis capabilities, and the ability to preserve and present evidence in a forensically sound manner.</a:t>
            </a:r>
          </a:p>
          <a:p>
            <a:endParaRPr lang="en-IN" dirty="0"/>
          </a:p>
        </p:txBody>
      </p:sp>
    </p:spTree>
    <p:extLst>
      <p:ext uri="{BB962C8B-B14F-4D97-AF65-F5344CB8AC3E}">
        <p14:creationId xmlns:p14="http://schemas.microsoft.com/office/powerpoint/2010/main" val="10653591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6CBD3FB-F953-6FAD-07E4-ACB054DE73FF}"/>
              </a:ext>
            </a:extLst>
          </p:cNvPr>
          <p:cNvSpPr>
            <a:spLocks noGrp="1"/>
          </p:cNvSpPr>
          <p:nvPr>
            <p:ph type="body" idx="1"/>
          </p:nvPr>
        </p:nvSpPr>
        <p:spPr>
          <a:xfrm>
            <a:off x="938213" y="682542"/>
            <a:ext cx="5157787" cy="823912"/>
          </a:xfrm>
        </p:spPr>
        <p:txBody>
          <a:bodyPr>
            <a:normAutofit/>
          </a:bodyPr>
          <a:lstStyle/>
          <a:p>
            <a:r>
              <a:rPr lang="en-US" sz="3200" b="0" i="0" dirty="0">
                <a:solidFill>
                  <a:srgbClr val="374151"/>
                </a:solidFill>
                <a:effectLst/>
                <a:highlight>
                  <a:srgbClr val="FFFF00"/>
                </a:highlight>
                <a:latin typeface="Söhne"/>
              </a:rPr>
              <a:t>FTK features include:</a:t>
            </a:r>
          </a:p>
        </p:txBody>
      </p:sp>
      <p:sp>
        <p:nvSpPr>
          <p:cNvPr id="6" name="Content Placeholder 5">
            <a:extLst>
              <a:ext uri="{FF2B5EF4-FFF2-40B4-BE49-F238E27FC236}">
                <a16:creationId xmlns:a16="http://schemas.microsoft.com/office/drawing/2014/main" id="{77D18BE2-E0A2-BC65-03FF-3873F7CF5277}"/>
              </a:ext>
            </a:extLst>
          </p:cNvPr>
          <p:cNvSpPr>
            <a:spLocks noGrp="1"/>
          </p:cNvSpPr>
          <p:nvPr>
            <p:ph sz="half" idx="2"/>
          </p:nvPr>
        </p:nvSpPr>
        <p:spPr>
          <a:xfrm>
            <a:off x="204537" y="1506452"/>
            <a:ext cx="5891464" cy="4669005"/>
          </a:xfrm>
        </p:spPr>
        <p:txBody>
          <a:bodyPr>
            <a:normAutofit fontScale="62500" lnSpcReduction="20000"/>
          </a:bodyPr>
          <a:lstStyle/>
          <a:p>
            <a:pPr algn="l">
              <a:buFont typeface="Arial" panose="020B0604020202020204" pitchFamily="34" charset="0"/>
              <a:buChar char="•"/>
            </a:pPr>
            <a:r>
              <a:rPr lang="en-US" sz="3400" b="0" i="0" dirty="0">
                <a:solidFill>
                  <a:srgbClr val="374151"/>
                </a:solidFill>
                <a:effectLst/>
                <a:latin typeface="Söhne"/>
              </a:rPr>
              <a:t>Image acquisition and file analysis</a:t>
            </a:r>
          </a:p>
          <a:p>
            <a:pPr algn="l">
              <a:buFont typeface="Arial" panose="020B0604020202020204" pitchFamily="34" charset="0"/>
              <a:buChar char="•"/>
            </a:pPr>
            <a:r>
              <a:rPr lang="en-US" sz="3400" b="0" i="0" dirty="0">
                <a:solidFill>
                  <a:srgbClr val="374151"/>
                </a:solidFill>
                <a:effectLst/>
                <a:latin typeface="Söhne"/>
              </a:rPr>
              <a:t>Support for a wide range of file systems and operating systems</a:t>
            </a:r>
          </a:p>
          <a:p>
            <a:pPr algn="l">
              <a:buFont typeface="Arial" panose="020B0604020202020204" pitchFamily="34" charset="0"/>
              <a:buChar char="•"/>
            </a:pPr>
            <a:r>
              <a:rPr lang="en-US" sz="3400" b="0" i="0" dirty="0">
                <a:solidFill>
                  <a:srgbClr val="374151"/>
                </a:solidFill>
                <a:effectLst/>
                <a:latin typeface="Söhne"/>
              </a:rPr>
              <a:t>Advanced search capabilities, including keyword searching, regular expression searching, and hash searching</a:t>
            </a:r>
          </a:p>
          <a:p>
            <a:pPr algn="l">
              <a:buFont typeface="Arial" panose="020B0604020202020204" pitchFamily="34" charset="0"/>
              <a:buChar char="•"/>
            </a:pPr>
            <a:r>
              <a:rPr lang="en-US" sz="3400" b="0" i="0" dirty="0">
                <a:solidFill>
                  <a:srgbClr val="374151"/>
                </a:solidFill>
                <a:effectLst/>
                <a:latin typeface="Söhne"/>
              </a:rPr>
              <a:t>Advanced decoding and analysis of multiple types of data, including email, chat, and web data</a:t>
            </a:r>
          </a:p>
          <a:p>
            <a:pPr algn="l">
              <a:buFont typeface="Arial" panose="020B0604020202020204" pitchFamily="34" charset="0"/>
              <a:buChar char="•"/>
            </a:pPr>
            <a:r>
              <a:rPr lang="en-US" sz="3400" b="0" i="0" dirty="0">
                <a:solidFill>
                  <a:srgbClr val="374151"/>
                </a:solidFill>
                <a:effectLst/>
                <a:latin typeface="Söhne"/>
              </a:rPr>
              <a:t>Ability to create and analyze custom reports</a:t>
            </a:r>
          </a:p>
          <a:p>
            <a:pPr algn="l">
              <a:buFont typeface="Arial" panose="020B0604020202020204" pitchFamily="34" charset="0"/>
              <a:buChar char="•"/>
            </a:pPr>
            <a:r>
              <a:rPr lang="en-US" sz="3400" b="0" i="0" dirty="0">
                <a:solidFill>
                  <a:srgbClr val="374151"/>
                </a:solidFill>
                <a:effectLst/>
                <a:latin typeface="Söhne"/>
              </a:rPr>
              <a:t>Integration with other </a:t>
            </a:r>
            <a:r>
              <a:rPr lang="en-US" sz="3400" b="0" i="0" dirty="0" err="1">
                <a:solidFill>
                  <a:srgbClr val="374151"/>
                </a:solidFill>
                <a:effectLst/>
                <a:latin typeface="Söhne"/>
              </a:rPr>
              <a:t>AccessData</a:t>
            </a:r>
            <a:r>
              <a:rPr lang="en-US" sz="3400" b="0" i="0" dirty="0">
                <a:solidFill>
                  <a:srgbClr val="374151"/>
                </a:solidFill>
                <a:effectLst/>
                <a:latin typeface="Söhne"/>
              </a:rPr>
              <a:t> products for a comprehensive forensic analysis solution</a:t>
            </a:r>
          </a:p>
          <a:p>
            <a:endParaRPr lang="en-IN" dirty="0"/>
          </a:p>
        </p:txBody>
      </p:sp>
      <p:sp>
        <p:nvSpPr>
          <p:cNvPr id="7" name="Text Placeholder 6">
            <a:extLst>
              <a:ext uri="{FF2B5EF4-FFF2-40B4-BE49-F238E27FC236}">
                <a16:creationId xmlns:a16="http://schemas.microsoft.com/office/drawing/2014/main" id="{5DF647AE-7690-CFE5-BA93-ABC2F053BF43}"/>
              </a:ext>
            </a:extLst>
          </p:cNvPr>
          <p:cNvSpPr>
            <a:spLocks noGrp="1"/>
          </p:cNvSpPr>
          <p:nvPr>
            <p:ph type="body" sz="quarter" idx="3"/>
          </p:nvPr>
        </p:nvSpPr>
        <p:spPr>
          <a:xfrm>
            <a:off x="6268453" y="682542"/>
            <a:ext cx="5183188" cy="823912"/>
          </a:xfrm>
        </p:spPr>
        <p:txBody>
          <a:bodyPr>
            <a:normAutofit/>
          </a:bodyPr>
          <a:lstStyle/>
          <a:p>
            <a:r>
              <a:rPr lang="en-US" sz="3200" b="0" i="0" dirty="0">
                <a:solidFill>
                  <a:srgbClr val="374151"/>
                </a:solidFill>
                <a:effectLst/>
                <a:highlight>
                  <a:srgbClr val="FFFF00"/>
                </a:highlight>
                <a:latin typeface="Söhne"/>
              </a:rPr>
              <a:t>EnCase features include:</a:t>
            </a:r>
          </a:p>
        </p:txBody>
      </p:sp>
      <p:sp>
        <p:nvSpPr>
          <p:cNvPr id="8" name="Content Placeholder 7">
            <a:extLst>
              <a:ext uri="{FF2B5EF4-FFF2-40B4-BE49-F238E27FC236}">
                <a16:creationId xmlns:a16="http://schemas.microsoft.com/office/drawing/2014/main" id="{BC52F371-2E13-3A8C-0D18-0103C6450EF4}"/>
              </a:ext>
            </a:extLst>
          </p:cNvPr>
          <p:cNvSpPr>
            <a:spLocks noGrp="1"/>
          </p:cNvSpPr>
          <p:nvPr>
            <p:ph sz="quarter" idx="4"/>
          </p:nvPr>
        </p:nvSpPr>
        <p:spPr>
          <a:xfrm>
            <a:off x="6268453" y="1506453"/>
            <a:ext cx="5626768" cy="4340894"/>
          </a:xfrm>
        </p:spPr>
        <p:txBody>
          <a:bodyPr>
            <a:normAutofit fontScale="62500" lnSpcReduction="20000"/>
          </a:bodyPr>
          <a:lstStyle/>
          <a:p>
            <a:pPr algn="l">
              <a:buFont typeface="Arial" panose="020B0604020202020204" pitchFamily="34" charset="0"/>
              <a:buChar char="•"/>
            </a:pPr>
            <a:r>
              <a:rPr lang="en-US" sz="3400" b="0" i="0" dirty="0">
                <a:solidFill>
                  <a:srgbClr val="374151"/>
                </a:solidFill>
                <a:effectLst/>
                <a:latin typeface="Söhne"/>
              </a:rPr>
              <a:t>Advanced search and indexing capabilities, including keyword and metadata searches</a:t>
            </a:r>
          </a:p>
          <a:p>
            <a:pPr algn="l">
              <a:buFont typeface="Arial" panose="020B0604020202020204" pitchFamily="34" charset="0"/>
              <a:buChar char="•"/>
            </a:pPr>
            <a:r>
              <a:rPr lang="en-US" sz="3400" b="0" i="0" dirty="0">
                <a:solidFill>
                  <a:srgbClr val="374151"/>
                </a:solidFill>
                <a:effectLst/>
                <a:latin typeface="Söhne"/>
              </a:rPr>
              <a:t>Support for a wide range of file systems and operating systems</a:t>
            </a:r>
          </a:p>
          <a:p>
            <a:pPr algn="l">
              <a:buFont typeface="Arial" panose="020B0604020202020204" pitchFamily="34" charset="0"/>
              <a:buChar char="•"/>
            </a:pPr>
            <a:r>
              <a:rPr lang="en-US" sz="3400" b="0" i="0" dirty="0">
                <a:solidFill>
                  <a:srgbClr val="374151"/>
                </a:solidFill>
                <a:effectLst/>
                <a:latin typeface="Söhne"/>
              </a:rPr>
              <a:t>Ability to analyze data from various sources, including computers, mobile devices, and cloud services</a:t>
            </a:r>
          </a:p>
          <a:p>
            <a:pPr algn="l">
              <a:buFont typeface="Arial" panose="020B0604020202020204" pitchFamily="34" charset="0"/>
              <a:buChar char="•"/>
            </a:pPr>
            <a:r>
              <a:rPr lang="en-US" sz="3400" b="0" i="0" dirty="0">
                <a:solidFill>
                  <a:srgbClr val="374151"/>
                </a:solidFill>
                <a:effectLst/>
                <a:latin typeface="Söhne"/>
              </a:rPr>
              <a:t>Advanced decoding and analysis of multiple types of data, including email, chat, and web data</a:t>
            </a:r>
          </a:p>
          <a:p>
            <a:pPr algn="l">
              <a:buFont typeface="Arial" panose="020B0604020202020204" pitchFamily="34" charset="0"/>
              <a:buChar char="•"/>
            </a:pPr>
            <a:r>
              <a:rPr lang="en-US" sz="3400" b="0" i="0" dirty="0">
                <a:solidFill>
                  <a:srgbClr val="374151"/>
                </a:solidFill>
                <a:effectLst/>
                <a:latin typeface="Söhne"/>
              </a:rPr>
              <a:t>Ability to create and analyze custom reports and dashboards</a:t>
            </a:r>
          </a:p>
          <a:p>
            <a:pPr algn="l">
              <a:buFont typeface="Arial" panose="020B0604020202020204" pitchFamily="34" charset="0"/>
              <a:buChar char="•"/>
            </a:pPr>
            <a:r>
              <a:rPr lang="en-US" sz="3400" b="0" i="0" dirty="0">
                <a:solidFill>
                  <a:srgbClr val="374151"/>
                </a:solidFill>
                <a:effectLst/>
                <a:latin typeface="Söhne"/>
              </a:rPr>
              <a:t>Integration with other Guidance Software products for a comprehensive forensic analysis solution</a:t>
            </a:r>
          </a:p>
          <a:p>
            <a:endParaRPr lang="en-IN" dirty="0"/>
          </a:p>
        </p:txBody>
      </p:sp>
    </p:spTree>
    <p:extLst>
      <p:ext uri="{BB962C8B-B14F-4D97-AF65-F5344CB8AC3E}">
        <p14:creationId xmlns:p14="http://schemas.microsoft.com/office/powerpoint/2010/main" val="29000620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1F0DC-4AD6-5B9B-8511-631DD2D1DCEA}"/>
              </a:ext>
            </a:extLst>
          </p:cNvPr>
          <p:cNvSpPr>
            <a:spLocks noGrp="1"/>
          </p:cNvSpPr>
          <p:nvPr>
            <p:ph type="title"/>
          </p:nvPr>
        </p:nvSpPr>
        <p:spPr/>
        <p:txBody>
          <a:bodyPr>
            <a:normAutofit/>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USES OF COMPUTER FORENSICS</a:t>
            </a:r>
            <a:endParaRPr lang="en-IN" dirty="0"/>
          </a:p>
        </p:txBody>
      </p:sp>
      <p:sp>
        <p:nvSpPr>
          <p:cNvPr id="3" name="Content Placeholder 2">
            <a:extLst>
              <a:ext uri="{FF2B5EF4-FFF2-40B4-BE49-F238E27FC236}">
                <a16:creationId xmlns:a16="http://schemas.microsoft.com/office/drawing/2014/main" id="{93583627-D746-D2BB-E20C-F5C6BE0B60A1}"/>
              </a:ext>
            </a:extLst>
          </p:cNvPr>
          <p:cNvSpPr>
            <a:spLocks noGrp="1"/>
          </p:cNvSpPr>
          <p:nvPr>
            <p:ph idx="1"/>
          </p:nvPr>
        </p:nvSpPr>
        <p:spPr>
          <a:xfrm>
            <a:off x="838200" y="1533525"/>
            <a:ext cx="10515600" cy="4643438"/>
          </a:xfrm>
        </p:spPr>
        <p:txBody>
          <a:bodyPr>
            <a:normAutofit fontScale="77500" lnSpcReduction="20000"/>
          </a:bodyPr>
          <a:lstStyle/>
          <a:p>
            <a:r>
              <a:rPr lang="en-IN" sz="2800" b="1" i="1" dirty="0">
                <a:effectLst/>
                <a:latin typeface="Calibri" panose="020F0502020204030204" pitchFamily="34" charset="0"/>
                <a:ea typeface="Calibri" panose="020F0502020204030204" pitchFamily="34" charset="0"/>
                <a:cs typeface="Times New Roman" panose="02020603050405020304" pitchFamily="18" charset="0"/>
              </a:rPr>
              <a:t>A computer forensic examination may reveal when a document first appeared on a computer, when it was last edited, when it was last saved or printed and which user carried out these actions</a:t>
            </a: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Intellectual Property theft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Industrial espionage(spy)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Employment disputes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Fraud investigations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Forgeries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Bankruptcy investigations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Inappropriate email and internet use in the work place </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b="1" i="1" dirty="0"/>
          </a:p>
        </p:txBody>
      </p:sp>
    </p:spTree>
    <p:extLst>
      <p:ext uri="{BB962C8B-B14F-4D97-AF65-F5344CB8AC3E}">
        <p14:creationId xmlns:p14="http://schemas.microsoft.com/office/powerpoint/2010/main" val="32090359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45F89-7139-1A0F-85F5-B97DAD08A88F}"/>
              </a:ext>
            </a:extLst>
          </p:cNvPr>
          <p:cNvSpPr>
            <a:spLocks noGrp="1"/>
          </p:cNvSpPr>
          <p:nvPr>
            <p:ph type="title"/>
          </p:nvPr>
        </p:nvSpPr>
        <p:spPr/>
        <p:txBody>
          <a:bodyPr>
            <a:normAutofit fontScale="90000"/>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The objectives of Computer forensics are to provide guidelines for: </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932FE51A-3319-DD29-A84C-13CD7BC9E1D1}"/>
              </a:ext>
            </a:extLst>
          </p:cNvPr>
          <p:cNvSpPr>
            <a:spLocks noGrp="1"/>
          </p:cNvSpPr>
          <p:nvPr>
            <p:ph idx="1"/>
          </p:nvPr>
        </p:nvSpPr>
        <p:spPr>
          <a:xfrm>
            <a:off x="838200" y="1262314"/>
            <a:ext cx="10515600" cy="5391150"/>
          </a:xfrm>
        </p:spPr>
        <p:txBody>
          <a:bodyPr>
            <a:normAutofit fontScale="92500"/>
          </a:bodyPr>
          <a:lstStyle/>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Designing procedures at a suspected crime scene to ensure that the digital evidence obtained is not corrupted.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 Data acquisition and duplication.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Recovering deleted files and deleted partitions from digital media to extract the evidence and validate them.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Provide guidelines for </a:t>
            </a:r>
            <a:r>
              <a:rPr lang="en-IN" sz="2400" dirty="0" err="1">
                <a:effectLst/>
                <a:latin typeface="Calibri" panose="020F0502020204030204" pitchFamily="34" charset="0"/>
                <a:ea typeface="Calibri" panose="020F0502020204030204" pitchFamily="34" charset="0"/>
                <a:cs typeface="Times New Roman" panose="02020603050405020304" pitchFamily="18" charset="0"/>
              </a:rPr>
              <a:t>analyzing</a:t>
            </a:r>
            <a:r>
              <a:rPr lang="en-IN" sz="2400" dirty="0">
                <a:effectLst/>
                <a:latin typeface="Calibri" panose="020F0502020204030204" pitchFamily="34" charset="0"/>
                <a:ea typeface="Calibri" panose="020F0502020204030204" pitchFamily="34" charset="0"/>
                <a:cs typeface="Times New Roman" panose="02020603050405020304" pitchFamily="18" charset="0"/>
              </a:rPr>
              <a:t> digital media to preserve evidence, analysing logs and deriving conclusions, investigate network traffics and logs to correlate events, investigate wireless and web attacks, tracking emails and investigate email crimes.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Producing computer forensic report which provides complete report on computer forensic investigation process.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Preserving the evidence by following the chain of custody.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121518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B2E29-88DC-03E9-1B41-8766A1BDBD55}"/>
              </a:ext>
            </a:extLst>
          </p:cNvPr>
          <p:cNvSpPr>
            <a:spLocks noGrp="1"/>
          </p:cNvSpPr>
          <p:nvPr>
            <p:ph type="title"/>
          </p:nvPr>
        </p:nvSpPr>
        <p:spPr/>
        <p:txBody>
          <a:bodyPr>
            <a:normAutofit fontScale="90000"/>
          </a:bodyPr>
          <a:lstStyle/>
          <a:p>
            <a:pPr>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Private or corporate investigations</a:t>
            </a:r>
            <a:br>
              <a:rPr lang="en-IN" sz="32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F7804656-75AA-89CE-0885-746D54EB2575}"/>
              </a:ext>
            </a:extLst>
          </p:cNvPr>
          <p:cNvSpPr>
            <a:spLocks noGrp="1"/>
          </p:cNvSpPr>
          <p:nvPr>
            <p:ph idx="1"/>
          </p:nvPr>
        </p:nvSpPr>
        <p:spPr>
          <a:xfrm>
            <a:off x="838200" y="1825625"/>
            <a:ext cx="10515600" cy="4948154"/>
          </a:xfrm>
        </p:spPr>
        <p:txBody>
          <a:bodyPr>
            <a:normAutofit fontScale="85000" lnSpcReduction="20000"/>
          </a:bodyPr>
          <a:lstStyle/>
          <a:p>
            <a:pPr marL="342900" marR="0" lvl="0" indent="-342900" algn="just" defTabSz="914400" rtl="0" eaLnBrk="1" fontAlgn="auto" latinLnBrk="0" hangingPunct="1">
              <a:lnSpc>
                <a:spcPct val="107000"/>
              </a:lnSpc>
              <a:spcBef>
                <a:spcPts val="1000"/>
              </a:spcBef>
              <a:spcAft>
                <a:spcPts val="800"/>
              </a:spcAft>
              <a:buClrTx/>
              <a:buSzTx/>
              <a:buFont typeface="+mj-lt"/>
              <a:buAutoNum type="arabicPeriod"/>
              <a:tabLst/>
              <a:defRPr/>
            </a:pPr>
            <a:r>
              <a:rPr kumimoji="0" lang="en-IN" sz="29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Establishing company policies</a:t>
            </a:r>
          </a:p>
          <a:p>
            <a:pPr marL="342900" marR="0" lvl="0" indent="-342900" algn="just" defTabSz="914400" rtl="0" eaLnBrk="1" fontAlgn="auto" latinLnBrk="0" hangingPunct="1">
              <a:lnSpc>
                <a:spcPct val="107000"/>
              </a:lnSpc>
              <a:spcBef>
                <a:spcPts val="1000"/>
              </a:spcBef>
              <a:spcAft>
                <a:spcPts val="800"/>
              </a:spcAft>
              <a:buClrTx/>
              <a:buSzTx/>
              <a:buFont typeface="+mj-lt"/>
              <a:buAutoNum type="arabicPeriod"/>
              <a:tabLst/>
              <a:defRPr/>
            </a:pPr>
            <a:r>
              <a:rPr kumimoji="0" lang="en-IN" sz="29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Warning banner </a:t>
            </a:r>
          </a:p>
          <a:p>
            <a:pPr marL="342900" marR="0" lvl="0" indent="-342900" algn="just" defTabSz="914400" rtl="0" eaLnBrk="1" fontAlgn="auto" latinLnBrk="0" hangingPunct="1">
              <a:lnSpc>
                <a:spcPct val="107000"/>
              </a:lnSpc>
              <a:spcBef>
                <a:spcPts val="1000"/>
              </a:spcBef>
              <a:spcAft>
                <a:spcPts val="800"/>
              </a:spcAft>
              <a:buClrTx/>
              <a:buSzTx/>
              <a:buFont typeface="+mj-lt"/>
              <a:buAutoNum type="arabicPeriod"/>
              <a:tabLst/>
              <a:defRPr/>
            </a:pPr>
            <a:r>
              <a:rPr kumimoji="0" lang="en-IN" sz="29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Authorized requester</a:t>
            </a:r>
          </a:p>
          <a:p>
            <a:pPr marL="342900" marR="0" lvl="0" indent="-342900" algn="just" defTabSz="914400" rtl="0" eaLnBrk="1" fontAlgn="auto" latinLnBrk="0" hangingPunct="1">
              <a:lnSpc>
                <a:spcPct val="107000"/>
              </a:lnSpc>
              <a:spcBef>
                <a:spcPts val="1000"/>
              </a:spcBef>
              <a:spcAft>
                <a:spcPts val="800"/>
              </a:spcAft>
              <a:buClrTx/>
              <a:buSzTx/>
              <a:buFont typeface="+mj-lt"/>
              <a:buAutoNum type="arabicPeriod"/>
              <a:tabLst/>
              <a:defRPr/>
            </a:pPr>
            <a:r>
              <a:rPr kumimoji="0" lang="en-IN" sz="2900" b="1"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rPr>
              <a:t>Distinguishing Personal and Company Property</a:t>
            </a:r>
          </a:p>
          <a:p>
            <a:endParaRPr lang="en-IN"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IN" sz="2800" b="1" dirty="0">
                <a:effectLst/>
                <a:latin typeface="Calibri" panose="020F0502020204030204" pitchFamily="34" charset="0"/>
                <a:ea typeface="Calibri" panose="020F0502020204030204" pitchFamily="34" charset="0"/>
                <a:cs typeface="Times New Roman" panose="02020603050405020304" pitchFamily="18" charset="0"/>
              </a:rPr>
              <a:t>Establishing company policies </a:t>
            </a:r>
          </a:p>
          <a:p>
            <a:pPr indent="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Published company policies provide  </a:t>
            </a:r>
            <a:r>
              <a:rPr lang="en-IN" sz="2400" b="1" dirty="0">
                <a:effectLst/>
                <a:latin typeface="Calibri" panose="020F0502020204030204" pitchFamily="34" charset="0"/>
                <a:ea typeface="Calibri" panose="020F0502020204030204" pitchFamily="34" charset="0"/>
                <a:cs typeface="Times New Roman" panose="02020603050405020304" pitchFamily="18" charset="0"/>
              </a:rPr>
              <a:t>a line of authority</a:t>
            </a:r>
            <a:r>
              <a:rPr lang="en-IN" sz="2400" dirty="0">
                <a:effectLst/>
                <a:latin typeface="Calibri" panose="020F0502020204030204" pitchFamily="34" charset="0"/>
                <a:ea typeface="Calibri" panose="020F0502020204030204" pitchFamily="34" charset="0"/>
                <a:cs typeface="Times New Roman" panose="02020603050405020304" pitchFamily="18" charset="0"/>
              </a:rPr>
              <a:t> for </a:t>
            </a:r>
            <a:r>
              <a:rPr lang="en-IN" sz="2400" b="1" dirty="0">
                <a:effectLst/>
                <a:latin typeface="Calibri" panose="020F0502020204030204" pitchFamily="34" charset="0"/>
                <a:ea typeface="Calibri" panose="020F0502020204030204" pitchFamily="34" charset="0"/>
                <a:cs typeface="Times New Roman" panose="02020603050405020304" pitchFamily="18" charset="0"/>
              </a:rPr>
              <a:t>a business to conduct internal investigations</a:t>
            </a:r>
            <a:r>
              <a:rPr lang="en-IN" sz="2400" dirty="0">
                <a:effectLst/>
                <a:latin typeface="Calibri" panose="020F0502020204030204" pitchFamily="34" charset="0"/>
                <a:ea typeface="Calibri" panose="020F0502020204030204" pitchFamily="34" charset="0"/>
                <a:cs typeface="Times New Roman" panose="02020603050405020304" pitchFamily="18" charset="0"/>
              </a:rPr>
              <a:t>. </a:t>
            </a:r>
          </a:p>
          <a:p>
            <a:pPr indent="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The line of authority states who has the legal right to initiate an investigation, who can take possession of evidence, and who can have access to evidence.</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07000"/>
              </a:lnSpc>
              <a:spcAft>
                <a:spcPts val="800"/>
              </a:spcAft>
            </a:pP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07000"/>
              </a:lnSpc>
              <a:spcAft>
                <a:spcPts val="800"/>
              </a:spcAft>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800100" lvl="1" indent="-342900" algn="just">
              <a:lnSpc>
                <a:spcPct val="107000"/>
              </a:lnSpc>
              <a:spcAft>
                <a:spcPts val="800"/>
              </a:spcAft>
              <a:buFont typeface="+mj-lt"/>
              <a:buAutoNum type="arabicPeriod"/>
            </a:pP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1575315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5CB61-763F-1A58-B41F-F7E6F3CD5731}"/>
              </a:ext>
            </a:extLst>
          </p:cNvPr>
          <p:cNvSpPr>
            <a:spLocks noGrp="1"/>
          </p:cNvSpPr>
          <p:nvPr>
            <p:ph type="title"/>
          </p:nvPr>
        </p:nvSpPr>
        <p:spPr/>
        <p:txBody>
          <a:bodyPr/>
          <a:lstStyle/>
          <a:p>
            <a:r>
              <a:rPr lang="en-US" b="0" i="0" dirty="0">
                <a:solidFill>
                  <a:srgbClr val="374151"/>
                </a:solidFill>
                <a:effectLst/>
                <a:latin typeface="Söhne"/>
              </a:rPr>
              <a:t>Corporate investigations</a:t>
            </a:r>
            <a:endParaRPr lang="en-IN" dirty="0"/>
          </a:p>
        </p:txBody>
      </p:sp>
      <p:sp>
        <p:nvSpPr>
          <p:cNvPr id="3" name="Content Placeholder 2">
            <a:extLst>
              <a:ext uri="{FF2B5EF4-FFF2-40B4-BE49-F238E27FC236}">
                <a16:creationId xmlns:a16="http://schemas.microsoft.com/office/drawing/2014/main" id="{74E9089C-839D-1B0E-BE04-31EE3D3DC9E1}"/>
              </a:ext>
            </a:extLst>
          </p:cNvPr>
          <p:cNvSpPr>
            <a:spLocks noGrp="1"/>
          </p:cNvSpPr>
          <p:nvPr>
            <p:ph idx="1"/>
          </p:nvPr>
        </p:nvSpPr>
        <p:spPr/>
        <p:txBody>
          <a:bodyPr/>
          <a:lstStyle/>
          <a:p>
            <a:r>
              <a:rPr lang="en-US" b="0" i="0" dirty="0">
                <a:solidFill>
                  <a:srgbClr val="374151"/>
                </a:solidFill>
                <a:effectLst/>
                <a:latin typeface="Söhne"/>
              </a:rPr>
              <a:t>Corporate investigations in cyber forensics typically involve larger organizations seeking to </a:t>
            </a:r>
            <a:r>
              <a:rPr lang="en-US" b="0" i="0" dirty="0">
                <a:solidFill>
                  <a:srgbClr val="374151"/>
                </a:solidFill>
                <a:effectLst/>
                <a:highlight>
                  <a:srgbClr val="FFFF00"/>
                </a:highlight>
                <a:latin typeface="Söhne"/>
              </a:rPr>
              <a:t>gather evidence related to corporate fraud, intellectual property theft, or security incidents.</a:t>
            </a:r>
          </a:p>
          <a:p>
            <a:r>
              <a:rPr lang="en-US" b="0" i="0" dirty="0">
                <a:solidFill>
                  <a:srgbClr val="374151"/>
                </a:solidFill>
                <a:effectLst/>
                <a:latin typeface="Söhne"/>
              </a:rPr>
              <a:t> These investigations often involve multiple stakeholders and may require extensive analysis of electronic data and other digital assets.</a:t>
            </a:r>
          </a:p>
          <a:p>
            <a:r>
              <a:rPr lang="en-US" b="0" i="0" dirty="0">
                <a:solidFill>
                  <a:srgbClr val="374151"/>
                </a:solidFill>
                <a:effectLst/>
                <a:latin typeface="Söhne"/>
              </a:rPr>
              <a:t>Private investigations in cyber forensics refer to investigations performed by individuals or </a:t>
            </a:r>
            <a:r>
              <a:rPr lang="en-US" b="0" i="0" dirty="0">
                <a:solidFill>
                  <a:srgbClr val="374151"/>
                </a:solidFill>
                <a:effectLst/>
                <a:highlight>
                  <a:srgbClr val="FFFF00"/>
                </a:highlight>
                <a:latin typeface="Söhne"/>
              </a:rPr>
              <a:t>firms hired by individuals, businesses, or organizations to conduct digital forensic analysis on electronic devices </a:t>
            </a:r>
            <a:r>
              <a:rPr lang="en-US" b="0" i="0" dirty="0">
                <a:solidFill>
                  <a:srgbClr val="374151"/>
                </a:solidFill>
                <a:effectLst/>
                <a:latin typeface="Söhne"/>
              </a:rPr>
              <a:t>or systems in a private or confidential manner.</a:t>
            </a:r>
            <a:endParaRPr lang="en-IN" dirty="0"/>
          </a:p>
        </p:txBody>
      </p:sp>
    </p:spTree>
    <p:extLst>
      <p:ext uri="{BB962C8B-B14F-4D97-AF65-F5344CB8AC3E}">
        <p14:creationId xmlns:p14="http://schemas.microsoft.com/office/powerpoint/2010/main" val="2746183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2D314-BE34-0736-2ACA-D347D21791BF}"/>
              </a:ext>
            </a:extLst>
          </p:cNvPr>
          <p:cNvSpPr>
            <a:spLocks noGrp="1"/>
          </p:cNvSpPr>
          <p:nvPr>
            <p:ph type="title"/>
          </p:nvPr>
        </p:nvSpPr>
        <p:spPr/>
        <p:txBody>
          <a:bodyPr>
            <a:normAutofit fontScale="90000"/>
          </a:bodyPr>
          <a:lstStyle/>
          <a:p>
            <a:pPr marL="342900" lvl="0" indent="-342900">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Warning banner</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57722D10-FA2D-06D6-386B-F95EEA200C41}"/>
              </a:ext>
            </a:extLst>
          </p:cNvPr>
          <p:cNvSpPr>
            <a:spLocks noGrp="1"/>
          </p:cNvSpPr>
          <p:nvPr>
            <p:ph idx="1"/>
          </p:nvPr>
        </p:nvSpPr>
        <p:spPr/>
        <p:txBody>
          <a:bodyPr>
            <a:normAutofit lnSpcReduction="10000"/>
          </a:bodyPr>
          <a:lstStyle/>
          <a:p>
            <a:r>
              <a:rPr lang="en-IN" sz="2800" dirty="0">
                <a:effectLst/>
                <a:latin typeface="Calibri" panose="020F0502020204030204" pitchFamily="34" charset="0"/>
                <a:ea typeface="Calibri" panose="020F0502020204030204" pitchFamily="34" charset="0"/>
                <a:cs typeface="Times New Roman" panose="02020603050405020304" pitchFamily="18" charset="0"/>
              </a:rPr>
              <a:t>Another way a private or public organization can avoid litigation is to display a warning banner on computer screens</a:t>
            </a:r>
          </a:p>
          <a:p>
            <a:pPr lvl="1"/>
            <a:r>
              <a:rPr lang="en-IN" sz="2400" dirty="0">
                <a:effectLst/>
                <a:latin typeface="Calibri" panose="020F0502020204030204" pitchFamily="34" charset="0"/>
                <a:ea typeface="Calibri" panose="020F0502020204030204" pitchFamily="34" charset="0"/>
                <a:cs typeface="Times New Roman" panose="02020603050405020304" pitchFamily="18" charset="0"/>
              </a:rPr>
              <a:t>A warning banner usually appears when a computer starts or connects to the company </a:t>
            </a:r>
            <a:r>
              <a:rPr lang="en-IN" sz="24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rPr>
              <a:t>intranet, network, or virtual private network (VPN) and informs end users that the organization reserves the right to inspect computer syste</a:t>
            </a:r>
            <a:r>
              <a:rPr lang="en-IN" sz="2400" dirty="0">
                <a:effectLst/>
                <a:latin typeface="Calibri" panose="020F0502020204030204" pitchFamily="34" charset="0"/>
                <a:ea typeface="Calibri" panose="020F0502020204030204" pitchFamily="34" charset="0"/>
                <a:cs typeface="Times New Roman" panose="02020603050405020304" pitchFamily="18" charset="0"/>
              </a:rPr>
              <a:t>ms and network traffic at will.</a:t>
            </a:r>
          </a:p>
          <a:p>
            <a:pPr lvl="1"/>
            <a:r>
              <a:rPr lang="en-IN" sz="2400" dirty="0">
                <a:effectLst/>
                <a:latin typeface="Calibri" panose="020F0502020204030204" pitchFamily="34" charset="0"/>
                <a:ea typeface="Calibri" panose="020F0502020204030204" pitchFamily="34" charset="0"/>
                <a:cs typeface="Times New Roman" panose="02020603050405020304" pitchFamily="18" charset="0"/>
              </a:rPr>
              <a:t>Examples: </a:t>
            </a:r>
          </a:p>
          <a:p>
            <a:pPr lvl="1" indent="457200">
              <a:lnSpc>
                <a:spcPct val="107000"/>
              </a:lnSpc>
              <a:spcAft>
                <a:spcPts val="800"/>
              </a:spcAft>
            </a:pPr>
            <a:r>
              <a:rPr lang="en-IN" dirty="0">
                <a:effectLst/>
                <a:latin typeface="Calibri" panose="020F0502020204030204" pitchFamily="34" charset="0"/>
                <a:ea typeface="Calibri" panose="020F0502020204030204" pitchFamily="34" charset="0"/>
                <a:cs typeface="Times New Roman" panose="02020603050405020304" pitchFamily="18" charset="0"/>
              </a:rPr>
              <a:t>Access to this system and network is restricted. </a:t>
            </a:r>
          </a:p>
          <a:p>
            <a:pPr lvl="1" indent="457200">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Use of this system and network is for official business only. </a:t>
            </a:r>
            <a:endParaRPr lang="en-IN" sz="2000" dirty="0">
              <a:latin typeface="Calibri" panose="020F0502020204030204" pitchFamily="34" charset="0"/>
              <a:ea typeface="Calibri" panose="020F0502020204030204" pitchFamily="34" charset="0"/>
              <a:cs typeface="Times New Roman" panose="02020603050405020304" pitchFamily="18" charset="0"/>
            </a:endParaRPr>
          </a:p>
          <a:p>
            <a:pPr lvl="1" indent="457200">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Unauthorized or illegal users of this system or network will be subject to discipline or </a:t>
            </a:r>
            <a:r>
              <a:rPr lang="en-IN" dirty="0">
                <a:effectLst/>
                <a:latin typeface="Calibri" panose="020F0502020204030204" pitchFamily="34" charset="0"/>
                <a:ea typeface="Calibri" panose="020F0502020204030204" pitchFamily="34" charset="0"/>
                <a:cs typeface="Times New Roman" panose="02020603050405020304" pitchFamily="18" charset="0"/>
              </a:rPr>
              <a:t>prosecution</a:t>
            </a:r>
            <a:r>
              <a:rPr lang="en-IN" sz="2000" dirty="0">
                <a:effectLst/>
                <a:latin typeface="Calibri" panose="020F0502020204030204" pitchFamily="34" charset="0"/>
                <a:ea typeface="Calibri" panose="020F0502020204030204" pitchFamily="34" charset="0"/>
                <a:cs typeface="Times New Roman" panose="02020603050405020304" pitchFamily="18" charset="0"/>
              </a:rPr>
              <a:t>.</a:t>
            </a:r>
          </a:p>
          <a:p>
            <a:pPr lvl="1"/>
            <a:endParaRPr lang="en-IN" dirty="0"/>
          </a:p>
        </p:txBody>
      </p:sp>
      <p:pic>
        <p:nvPicPr>
          <p:cNvPr id="4" name="Picture 3">
            <a:extLst>
              <a:ext uri="{FF2B5EF4-FFF2-40B4-BE49-F238E27FC236}">
                <a16:creationId xmlns:a16="http://schemas.microsoft.com/office/drawing/2014/main" id="{C0957805-9363-CA27-B12D-34DFCBFEAA90}"/>
              </a:ext>
            </a:extLst>
          </p:cNvPr>
          <p:cNvPicPr>
            <a:picLocks noChangeAspect="1"/>
          </p:cNvPicPr>
          <p:nvPr/>
        </p:nvPicPr>
        <p:blipFill>
          <a:blip r:embed="rId2"/>
          <a:stretch>
            <a:fillRect/>
          </a:stretch>
        </p:blipFill>
        <p:spPr>
          <a:xfrm>
            <a:off x="8349916" y="-173537"/>
            <a:ext cx="3414461" cy="1882908"/>
          </a:xfrm>
          <a:prstGeom prst="rect">
            <a:avLst/>
          </a:prstGeom>
        </p:spPr>
      </p:pic>
    </p:spTree>
    <p:extLst>
      <p:ext uri="{BB962C8B-B14F-4D97-AF65-F5344CB8AC3E}">
        <p14:creationId xmlns:p14="http://schemas.microsoft.com/office/powerpoint/2010/main" val="28968445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79D0A-2CE0-AA35-90FE-527C8775B71F}"/>
              </a:ext>
            </a:extLst>
          </p:cNvPr>
          <p:cNvSpPr>
            <a:spLocks noGrp="1"/>
          </p:cNvSpPr>
          <p:nvPr>
            <p:ph type="title"/>
          </p:nvPr>
        </p:nvSpPr>
        <p:spPr/>
        <p:txBody>
          <a:bodyPr>
            <a:normAutofit fontScale="90000"/>
          </a:bodyPr>
          <a:lstStyle/>
          <a:p>
            <a:pPr marL="342900" lvl="0" indent="-342900">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Authorized requester</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80F67E05-F3EA-2978-D880-D6260FB8C63A}"/>
              </a:ext>
            </a:extLst>
          </p:cNvPr>
          <p:cNvSpPr>
            <a:spLocks noGrp="1"/>
          </p:cNvSpPr>
          <p:nvPr>
            <p:ph idx="1"/>
          </p:nvPr>
        </p:nvSpPr>
        <p:spPr/>
        <p:txBody>
          <a:bodyPr/>
          <a:lstStyle/>
          <a:p>
            <a:pPr indent="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In addition to using warning banners that state a company’s rights of computer ownership, businesses are advised to specify an authorized requester who has the power to conduct investigations.</a:t>
            </a:r>
          </a:p>
          <a:p>
            <a:pPr indent="457200"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 </a:t>
            </a:r>
            <a:r>
              <a:rPr lang="en-IN" sz="2800" dirty="0">
                <a:effectLst/>
                <a:highlight>
                  <a:srgbClr val="00FFFF"/>
                </a:highlight>
                <a:latin typeface="Calibri" panose="020F0502020204030204" pitchFamily="34" charset="0"/>
                <a:ea typeface="Calibri" panose="020F0502020204030204" pitchFamily="34" charset="0"/>
                <a:cs typeface="Times New Roman" panose="02020603050405020304" pitchFamily="18" charset="0"/>
              </a:rPr>
              <a:t>Executive management should define this policy to avoid conflicts from competing interests between organizations or departments</a:t>
            </a:r>
            <a:r>
              <a:rPr lang="en-IN" sz="2800" dirty="0">
                <a:effectLst/>
                <a:latin typeface="Calibri" panose="020F0502020204030204" pitchFamily="34" charset="0"/>
                <a:ea typeface="Calibri" panose="020F0502020204030204" pitchFamily="34" charset="0"/>
                <a:cs typeface="Times New Roman" panose="02020603050405020304" pitchFamily="18" charset="0"/>
              </a:rPr>
              <a:t>.</a:t>
            </a:r>
          </a:p>
          <a:p>
            <a:pPr indent="457200"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To avoid trivial or inappropriate investigations, executive management must also define and limit who is authorized to request a computer investigation and forensic analysis.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indent="457200" algn="just">
              <a:lnSpc>
                <a:spcPct val="107000"/>
              </a:lnSpc>
              <a:spcAft>
                <a:spcPts val="800"/>
              </a:spcAft>
            </a:pP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343233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44504-0F6A-3F88-DF04-D73481C3C71A}"/>
              </a:ext>
            </a:extLst>
          </p:cNvPr>
          <p:cNvSpPr>
            <a:spLocks noGrp="1"/>
          </p:cNvSpPr>
          <p:nvPr>
            <p:ph type="title"/>
          </p:nvPr>
        </p:nvSpPr>
        <p:spPr/>
        <p:txBody>
          <a:bodyPr>
            <a:normAutofit fontScale="90000"/>
          </a:bodyPr>
          <a:lstStyle/>
          <a:p>
            <a:pPr marL="342900" lvl="0" indent="-342900">
              <a:lnSpc>
                <a:spcPct val="107000"/>
              </a:lnSpc>
              <a:spcAft>
                <a:spcPts val="800"/>
              </a:spcAft>
            </a:pPr>
            <a:r>
              <a:rPr lang="en-IN" sz="4400" b="1" dirty="0">
                <a:effectLst/>
                <a:latin typeface="Calibri" panose="020F0502020204030204" pitchFamily="34" charset="0"/>
                <a:ea typeface="Calibri" panose="020F0502020204030204" pitchFamily="34" charset="0"/>
                <a:cs typeface="Times New Roman" panose="02020603050405020304" pitchFamily="18" charset="0"/>
              </a:rPr>
              <a:t>Distinguishing Personal and Company Property</a:t>
            </a: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1CDC3EA9-AFE8-4344-9404-2A9E3036B953}"/>
              </a:ext>
            </a:extLst>
          </p:cNvPr>
          <p:cNvSpPr>
            <a:spLocks noGrp="1"/>
          </p:cNvSpPr>
          <p:nvPr>
            <p:ph idx="1"/>
          </p:nvPr>
        </p:nvSpPr>
        <p:spPr/>
        <p:txBody>
          <a:bodyPr/>
          <a:lstStyle/>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Many company policies distinguish between personal and company computer property; </a:t>
            </a:r>
          </a:p>
          <a:p>
            <a:pPr algn="just">
              <a:lnSpc>
                <a:spcPct val="107000"/>
              </a:lnSpc>
              <a:spcAft>
                <a:spcPts val="800"/>
              </a:spcAft>
            </a:pPr>
            <a:r>
              <a:rPr lang="en-IN" sz="2800" dirty="0">
                <a:effectLst/>
                <a:latin typeface="Calibri" panose="020F0502020204030204" pitchFamily="34" charset="0"/>
                <a:ea typeface="Calibri" panose="020F0502020204030204" pitchFamily="34" charset="0"/>
                <a:cs typeface="Times New Roman" panose="02020603050405020304" pitchFamily="18" charset="0"/>
              </a:rPr>
              <a:t>however, making this distinction can be difficult with PDAs, cell phones, and personal notebook computers.</a:t>
            </a: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Devices which can take out of company</a:t>
            </a:r>
          </a:p>
          <a:p>
            <a:pPr algn="just">
              <a:lnSpc>
                <a:spcPct val="107000"/>
              </a:lnSpc>
              <a:spcAft>
                <a:spcPts val="800"/>
              </a:spcAft>
            </a:pPr>
            <a:r>
              <a:rPr lang="en-IN" dirty="0">
                <a:latin typeface="Calibri" panose="020F0502020204030204" pitchFamily="34" charset="0"/>
                <a:ea typeface="Calibri" panose="020F0502020204030204" pitchFamily="34" charset="0"/>
                <a:cs typeface="Times New Roman" panose="02020603050405020304" pitchFamily="18" charset="0"/>
              </a:rPr>
              <a:t>E mails and files that could be used outside the company etc</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328927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D028C-AB43-0A61-33E3-791B25FDAFCA}"/>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A9D4BA9D-40FA-CDF5-AC9A-546E76904CDF}"/>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D24A2A7B-D65A-8131-38FF-9B8E8120A5F7}"/>
              </a:ext>
            </a:extLst>
          </p:cNvPr>
          <p:cNvPicPr>
            <a:picLocks noChangeAspect="1"/>
          </p:cNvPicPr>
          <p:nvPr/>
        </p:nvPicPr>
        <p:blipFill rotWithShape="1">
          <a:blip r:embed="rId2"/>
          <a:srcRect b="12712"/>
          <a:stretch/>
        </p:blipFill>
        <p:spPr>
          <a:xfrm>
            <a:off x="2724150" y="752475"/>
            <a:ext cx="6743700" cy="5886450"/>
          </a:xfrm>
          <a:prstGeom prst="rect">
            <a:avLst/>
          </a:prstGeom>
        </p:spPr>
      </p:pic>
    </p:spTree>
    <p:extLst>
      <p:ext uri="{BB962C8B-B14F-4D97-AF65-F5344CB8AC3E}">
        <p14:creationId xmlns:p14="http://schemas.microsoft.com/office/powerpoint/2010/main" val="25124986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66558-9794-E733-D7C5-B17195B7441E}"/>
              </a:ext>
            </a:extLst>
          </p:cNvPr>
          <p:cNvSpPr>
            <a:spLocks noGrp="1"/>
          </p:cNvSpPr>
          <p:nvPr>
            <p:ph type="title"/>
          </p:nvPr>
        </p:nvSpPr>
        <p:spPr/>
        <p:txBody>
          <a:bodyPr/>
          <a:lstStyle/>
          <a:p>
            <a:r>
              <a:rPr lang="en-IN" dirty="0"/>
              <a:t>Forensic laboratory certification</a:t>
            </a:r>
          </a:p>
        </p:txBody>
      </p:sp>
      <p:sp>
        <p:nvSpPr>
          <p:cNvPr id="3" name="Content Placeholder 2">
            <a:extLst>
              <a:ext uri="{FF2B5EF4-FFF2-40B4-BE49-F238E27FC236}">
                <a16:creationId xmlns:a16="http://schemas.microsoft.com/office/drawing/2014/main" id="{7E67175B-F5A1-0EBA-0563-43107E275A34}"/>
              </a:ext>
            </a:extLst>
          </p:cNvPr>
          <p:cNvSpPr>
            <a:spLocks noGrp="1"/>
          </p:cNvSpPr>
          <p:nvPr>
            <p:ph idx="1"/>
          </p:nvPr>
        </p:nvSpPr>
        <p:spPr/>
        <p:txBody>
          <a:bodyPr>
            <a:normAutofit fontScale="85000" lnSpcReduction="10000"/>
          </a:bodyPr>
          <a:lstStyle/>
          <a:p>
            <a:r>
              <a:rPr lang="en-US" dirty="0"/>
              <a:t>1. American Society of Crime Laboratory Directors (ASCLD) </a:t>
            </a:r>
          </a:p>
          <a:p>
            <a:r>
              <a:rPr lang="en-US" dirty="0"/>
              <a:t>2. National Accreditation Board for Testing and Calibration Laboratories (NABL) </a:t>
            </a:r>
          </a:p>
          <a:p>
            <a:r>
              <a:rPr lang="en-US" dirty="0"/>
              <a:t>3. American Board of Criminalistics (ABC) </a:t>
            </a:r>
          </a:p>
          <a:p>
            <a:r>
              <a:rPr lang="en-US" dirty="0"/>
              <a:t>4. Forensic Quality Services (FQS) </a:t>
            </a:r>
          </a:p>
          <a:p>
            <a:r>
              <a:rPr lang="en-US" dirty="0"/>
              <a:t>5. International Organization for Standardization (ISO</a:t>
            </a:r>
          </a:p>
          <a:p>
            <a:r>
              <a:rPr lang="en-US" b="0" i="0" dirty="0">
                <a:solidFill>
                  <a:srgbClr val="374151"/>
                </a:solidFill>
                <a:effectLst/>
                <a:latin typeface="Söhne"/>
              </a:rPr>
              <a:t>There are several accreditation bodies in India that provide forensic laboratory certification, including the </a:t>
            </a:r>
          </a:p>
          <a:p>
            <a:r>
              <a:rPr lang="en-US" b="0" i="0" dirty="0">
                <a:solidFill>
                  <a:srgbClr val="374151"/>
                </a:solidFill>
                <a:effectLst/>
                <a:highlight>
                  <a:srgbClr val="FFFF00"/>
                </a:highlight>
                <a:latin typeface="Söhne"/>
              </a:rPr>
              <a:t>National Accreditation Board for Testing and Calibration Laboratories (NABL), </a:t>
            </a:r>
          </a:p>
          <a:p>
            <a:r>
              <a:rPr lang="en-US" b="0" i="0" dirty="0">
                <a:solidFill>
                  <a:srgbClr val="374151"/>
                </a:solidFill>
                <a:effectLst/>
                <a:highlight>
                  <a:srgbClr val="FFFF00"/>
                </a:highlight>
                <a:latin typeface="Söhne"/>
              </a:rPr>
              <a:t>the Forensic Science Society of India (FSSI), and the </a:t>
            </a:r>
          </a:p>
          <a:p>
            <a:r>
              <a:rPr lang="en-US" b="0" i="0" dirty="0">
                <a:solidFill>
                  <a:srgbClr val="374151"/>
                </a:solidFill>
                <a:effectLst/>
                <a:highlight>
                  <a:srgbClr val="FFFF00"/>
                </a:highlight>
                <a:latin typeface="Söhne"/>
              </a:rPr>
              <a:t>Bureau of Indian Standards (BIS).</a:t>
            </a:r>
            <a:endParaRPr lang="en-IN" dirty="0">
              <a:highlight>
                <a:srgbClr val="FFFF00"/>
              </a:highlight>
            </a:endParaRPr>
          </a:p>
        </p:txBody>
      </p:sp>
    </p:spTree>
    <p:extLst>
      <p:ext uri="{BB962C8B-B14F-4D97-AF65-F5344CB8AC3E}">
        <p14:creationId xmlns:p14="http://schemas.microsoft.com/office/powerpoint/2010/main" val="30651502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6471C-8D03-5852-4103-C3A3F354A353}"/>
              </a:ext>
            </a:extLst>
          </p:cNvPr>
          <p:cNvSpPr>
            <a:spLocks noGrp="1"/>
          </p:cNvSpPr>
          <p:nvPr>
            <p:ph type="title"/>
          </p:nvPr>
        </p:nvSpPr>
        <p:spPr/>
        <p:txBody>
          <a:bodyPr/>
          <a:lstStyle/>
          <a:p>
            <a:r>
              <a:rPr lang="en-IN" dirty="0"/>
              <a:t>Certification Process </a:t>
            </a:r>
          </a:p>
        </p:txBody>
      </p:sp>
      <p:sp>
        <p:nvSpPr>
          <p:cNvPr id="3" name="Content Placeholder 2">
            <a:extLst>
              <a:ext uri="{FF2B5EF4-FFF2-40B4-BE49-F238E27FC236}">
                <a16:creationId xmlns:a16="http://schemas.microsoft.com/office/drawing/2014/main" id="{C38FCD62-528F-C6BE-E241-FDF6BEECC071}"/>
              </a:ext>
            </a:extLst>
          </p:cNvPr>
          <p:cNvSpPr>
            <a:spLocks noGrp="1"/>
          </p:cNvSpPr>
          <p:nvPr>
            <p:ph idx="1"/>
          </p:nvPr>
        </p:nvSpPr>
        <p:spPr/>
        <p:txBody>
          <a:bodyPr>
            <a:normAutofit fontScale="92500" lnSpcReduction="20000"/>
          </a:bodyPr>
          <a:lstStyle/>
          <a:p>
            <a:r>
              <a:rPr lang="en-US" dirty="0"/>
              <a:t>Self-assessment: The laboratory must document and evaluate its own operations, procedures, and policies to ensure they meet the certification standards. </a:t>
            </a:r>
          </a:p>
          <a:p>
            <a:r>
              <a:rPr lang="en-US" dirty="0"/>
              <a:t>2. On-site inspection: An independent team of experts will conduct an on-site inspection of the laboratory to verify that it meets the certification standards. </a:t>
            </a:r>
          </a:p>
          <a:p>
            <a:r>
              <a:rPr lang="en-US" dirty="0"/>
              <a:t>3. Proficiency testing: The laboratory must participate in proficiency testing to demonstrate its ability to produce accurate and reliable results.</a:t>
            </a:r>
          </a:p>
          <a:p>
            <a:r>
              <a:rPr lang="en-US" dirty="0"/>
              <a:t> 4. Audits: The laboratory must undergo regular audits to ensure that it continues to meet the certification standards. </a:t>
            </a:r>
          </a:p>
          <a:p>
            <a:r>
              <a:rPr lang="en-US" dirty="0"/>
              <a:t>5. Audits: The laboratory must undergo regular audits to ensure that it continues to meet the certification standards.</a:t>
            </a:r>
            <a:endParaRPr lang="en-IN" dirty="0"/>
          </a:p>
        </p:txBody>
      </p:sp>
    </p:spTree>
    <p:extLst>
      <p:ext uri="{BB962C8B-B14F-4D97-AF65-F5344CB8AC3E}">
        <p14:creationId xmlns:p14="http://schemas.microsoft.com/office/powerpoint/2010/main" val="35364874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90FB6-E0F7-A21E-42FA-9E21989C17B5}"/>
              </a:ext>
            </a:extLst>
          </p:cNvPr>
          <p:cNvSpPr>
            <a:spLocks noGrp="1"/>
          </p:cNvSpPr>
          <p:nvPr>
            <p:ph type="title"/>
          </p:nvPr>
        </p:nvSpPr>
        <p:spPr/>
        <p:txBody>
          <a:bodyPr>
            <a:normAutofit fontScale="90000"/>
          </a:bodyPr>
          <a:lstStyle/>
          <a:p>
            <a:pPr>
              <a:lnSpc>
                <a:spcPct val="107000"/>
              </a:lnSpc>
              <a:spcAft>
                <a:spcPts val="800"/>
              </a:spcAft>
            </a:pPr>
            <a:br>
              <a:rPr lang="en-IN" sz="36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57CC57D1-B47E-1ACA-DA11-7DF14C2C0841}"/>
              </a:ext>
            </a:extLst>
          </p:cNvPr>
          <p:cNvSpPr>
            <a:spLocks noGrp="1"/>
          </p:cNvSpPr>
          <p:nvPr>
            <p:ph idx="1"/>
          </p:nvPr>
        </p:nvSpPr>
        <p:spPr>
          <a:xfrm>
            <a:off x="958516" y="1253331"/>
            <a:ext cx="9725526" cy="3956343"/>
          </a:xfrm>
        </p:spPr>
        <p:txBody>
          <a:bodyPr>
            <a:normAutofit/>
          </a:bodyPr>
          <a:lstStyle/>
          <a:p>
            <a:pPr marL="0" indent="0" algn="ctr">
              <a:buNone/>
            </a:pPr>
            <a:r>
              <a:rPr lang="en-IN" sz="5400" dirty="0"/>
              <a:t>CYBER FORENSICS </a:t>
            </a:r>
          </a:p>
          <a:p>
            <a:pPr marL="0" indent="0" algn="ctr">
              <a:buNone/>
            </a:pPr>
            <a:r>
              <a:rPr lang="en-IN" sz="5400" dirty="0"/>
              <a:t>Module 2</a:t>
            </a:r>
          </a:p>
        </p:txBody>
      </p:sp>
    </p:spTree>
    <p:extLst>
      <p:ext uri="{BB962C8B-B14F-4D97-AF65-F5344CB8AC3E}">
        <p14:creationId xmlns:p14="http://schemas.microsoft.com/office/powerpoint/2010/main" val="30776640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277A2-3006-3836-0C25-0B7C5668AE98}"/>
              </a:ext>
            </a:extLst>
          </p:cNvPr>
          <p:cNvSpPr>
            <a:spLocks noGrp="1"/>
          </p:cNvSpPr>
          <p:nvPr>
            <p:ph type="title"/>
          </p:nvPr>
        </p:nvSpPr>
        <p:spPr/>
        <p:txBody>
          <a:bodyPr>
            <a:normAutofit/>
          </a:bodyPr>
          <a:lstStyle/>
          <a:p>
            <a:r>
              <a:rPr lang="en-US" dirty="0"/>
              <a:t>Data acquisition.</a:t>
            </a:r>
            <a:endParaRPr lang="en-IN" dirty="0"/>
          </a:p>
        </p:txBody>
      </p:sp>
      <p:sp>
        <p:nvSpPr>
          <p:cNvPr id="3" name="Content Placeholder 2">
            <a:extLst>
              <a:ext uri="{FF2B5EF4-FFF2-40B4-BE49-F238E27FC236}">
                <a16:creationId xmlns:a16="http://schemas.microsoft.com/office/drawing/2014/main" id="{CBCC9607-3575-1401-82A1-56177A26F8B8}"/>
              </a:ext>
            </a:extLst>
          </p:cNvPr>
          <p:cNvSpPr>
            <a:spLocks noGrp="1"/>
          </p:cNvSpPr>
          <p:nvPr>
            <p:ph idx="1"/>
          </p:nvPr>
        </p:nvSpPr>
        <p:spPr/>
        <p:txBody>
          <a:bodyPr>
            <a:normAutofit fontScale="92500"/>
          </a:bodyPr>
          <a:lstStyle/>
          <a:p>
            <a:r>
              <a:rPr lang="en-US" dirty="0"/>
              <a:t>Data acquisition is the process of copying data. For computer forensics, it’s the task of collecting digital evidence from electronic media.</a:t>
            </a:r>
          </a:p>
          <a:p>
            <a:r>
              <a:rPr lang="en-US" dirty="0"/>
              <a:t>There are two types of data acquisition: </a:t>
            </a:r>
          </a:p>
          <a:p>
            <a:r>
              <a:rPr lang="en-US" b="1" dirty="0"/>
              <a:t>static acquisitions and live acquisitions.</a:t>
            </a:r>
          </a:p>
          <a:p>
            <a:r>
              <a:rPr lang="en-US" dirty="0"/>
              <a:t>The processes and data integrity requirements for static and live acquisitions are the same.</a:t>
            </a:r>
          </a:p>
          <a:p>
            <a:r>
              <a:rPr lang="en-US" dirty="0"/>
              <a:t>The only shortcoming with live acquisitions is </a:t>
            </a:r>
            <a:r>
              <a:rPr lang="en-US" dirty="0">
                <a:highlight>
                  <a:srgbClr val="00FFFF"/>
                </a:highlight>
              </a:rPr>
              <a:t>not being able to perform repeatable processes</a:t>
            </a:r>
            <a:r>
              <a:rPr lang="en-US" dirty="0"/>
              <a:t>, which are critical for collecting digital evidence.</a:t>
            </a:r>
          </a:p>
          <a:p>
            <a:r>
              <a:rPr lang="en-US" dirty="0"/>
              <a:t>With static acquisitions</a:t>
            </a:r>
            <a:r>
              <a:rPr lang="en-US" dirty="0">
                <a:highlight>
                  <a:srgbClr val="00FFFF"/>
                </a:highlight>
              </a:rPr>
              <a:t>, if you have preserved the original media, making a second static acquisition should produce the same results</a:t>
            </a:r>
            <a:r>
              <a:rPr lang="en-US" dirty="0"/>
              <a:t>. </a:t>
            </a:r>
            <a:endParaRPr lang="en-IN" b="1" dirty="0"/>
          </a:p>
        </p:txBody>
      </p:sp>
    </p:spTree>
    <p:extLst>
      <p:ext uri="{BB962C8B-B14F-4D97-AF65-F5344CB8AC3E}">
        <p14:creationId xmlns:p14="http://schemas.microsoft.com/office/powerpoint/2010/main" val="622327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1B62B-0A07-0936-E7A3-295B4D549929}"/>
              </a:ext>
            </a:extLst>
          </p:cNvPr>
          <p:cNvSpPr>
            <a:spLocks noGrp="1"/>
          </p:cNvSpPr>
          <p:nvPr>
            <p:ph type="title"/>
          </p:nvPr>
        </p:nvSpPr>
        <p:spPr/>
        <p:txBody>
          <a:bodyPr/>
          <a:lstStyle/>
          <a:p>
            <a:r>
              <a:rPr lang="en-IN" dirty="0"/>
              <a:t>Understanding Storage Formats for Digital Evidence .</a:t>
            </a:r>
          </a:p>
        </p:txBody>
      </p:sp>
      <p:sp>
        <p:nvSpPr>
          <p:cNvPr id="3" name="Content Placeholder 2">
            <a:extLst>
              <a:ext uri="{FF2B5EF4-FFF2-40B4-BE49-F238E27FC236}">
                <a16:creationId xmlns:a16="http://schemas.microsoft.com/office/drawing/2014/main" id="{DF355FBE-0E50-70F2-C31E-BD7E19BB5440}"/>
              </a:ext>
            </a:extLst>
          </p:cNvPr>
          <p:cNvSpPr>
            <a:spLocks noGrp="1"/>
          </p:cNvSpPr>
          <p:nvPr>
            <p:ph idx="1"/>
          </p:nvPr>
        </p:nvSpPr>
        <p:spPr/>
        <p:txBody>
          <a:bodyPr>
            <a:normAutofit lnSpcReduction="10000"/>
          </a:bodyPr>
          <a:lstStyle/>
          <a:p>
            <a:r>
              <a:rPr lang="en-IN" sz="4000" dirty="0"/>
              <a:t>Storage formats for digital evidence,</a:t>
            </a:r>
          </a:p>
          <a:p>
            <a:r>
              <a:rPr lang="en-IN" dirty="0">
                <a:highlight>
                  <a:srgbClr val="00FFFF"/>
                </a:highlight>
              </a:rPr>
              <a:t>Raw Format- Old format </a:t>
            </a:r>
          </a:p>
          <a:p>
            <a:r>
              <a:rPr lang="en-US" dirty="0"/>
              <a:t>Examiners performed a bit-by-bit copy from one disk to another disk the same size or larger.</a:t>
            </a:r>
          </a:p>
          <a:p>
            <a:r>
              <a:rPr lang="en-US" dirty="0"/>
              <a:t> As a practical way to preserve digital evidence, vendors (and some OS utilities, such as the Linux/UNIX dd command) made it possible to write bit-stream data to files. </a:t>
            </a:r>
          </a:p>
          <a:p>
            <a:r>
              <a:rPr lang="en-US" dirty="0"/>
              <a:t>This copy technique creates simple sequential flat files of a suspect drive or data set. </a:t>
            </a:r>
          </a:p>
          <a:p>
            <a:r>
              <a:rPr lang="en-US" dirty="0"/>
              <a:t>Th</a:t>
            </a:r>
            <a:r>
              <a:rPr lang="en-US" b="1" dirty="0">
                <a:highlight>
                  <a:srgbClr val="00FFFF"/>
                </a:highlight>
              </a:rPr>
              <a:t>e output of these flat files is referred to as a raw format.</a:t>
            </a:r>
            <a:endParaRPr lang="en-IN" b="1" dirty="0">
              <a:highlight>
                <a:srgbClr val="00FFFF"/>
              </a:highlight>
            </a:endParaRPr>
          </a:p>
        </p:txBody>
      </p:sp>
    </p:spTree>
    <p:extLst>
      <p:ext uri="{BB962C8B-B14F-4D97-AF65-F5344CB8AC3E}">
        <p14:creationId xmlns:p14="http://schemas.microsoft.com/office/powerpoint/2010/main" val="30381904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AA9526-2457-F119-09D3-A6CBFEC94010}"/>
              </a:ext>
            </a:extLst>
          </p:cNvPr>
          <p:cNvSpPr>
            <a:spLocks noGrp="1"/>
          </p:cNvSpPr>
          <p:nvPr>
            <p:ph type="title"/>
          </p:nvPr>
        </p:nvSpPr>
        <p:spPr/>
        <p:txBody>
          <a:bodyPr/>
          <a:lstStyle/>
          <a:p>
            <a:r>
              <a:rPr lang="en-IN" dirty="0"/>
              <a:t>Advantage vs disadvantage</a:t>
            </a:r>
          </a:p>
        </p:txBody>
      </p:sp>
      <p:sp>
        <p:nvSpPr>
          <p:cNvPr id="3" name="Content Placeholder 2">
            <a:extLst>
              <a:ext uri="{FF2B5EF4-FFF2-40B4-BE49-F238E27FC236}">
                <a16:creationId xmlns:a16="http://schemas.microsoft.com/office/drawing/2014/main" id="{24E3B94B-8B2C-7AC4-E2B7-C5CD1C7319D3}"/>
              </a:ext>
            </a:extLst>
          </p:cNvPr>
          <p:cNvSpPr>
            <a:spLocks noGrp="1"/>
          </p:cNvSpPr>
          <p:nvPr>
            <p:ph idx="1"/>
          </p:nvPr>
        </p:nvSpPr>
        <p:spPr/>
        <p:txBody>
          <a:bodyPr/>
          <a:lstStyle/>
          <a:p>
            <a:r>
              <a:rPr lang="en-US" dirty="0"/>
              <a:t>The advantages of the raw format are fast data transfers and the capability </a:t>
            </a:r>
            <a:r>
              <a:rPr lang="en-US" dirty="0">
                <a:highlight>
                  <a:srgbClr val="00FFFF"/>
                </a:highlight>
              </a:rPr>
              <a:t>to ignore minor data read errors </a:t>
            </a:r>
            <a:r>
              <a:rPr lang="en-US" dirty="0"/>
              <a:t>on the source drive.</a:t>
            </a:r>
          </a:p>
          <a:p>
            <a:r>
              <a:rPr lang="en-US" dirty="0"/>
              <a:t> In addition, </a:t>
            </a:r>
            <a:r>
              <a:rPr lang="en-US" dirty="0">
                <a:highlight>
                  <a:srgbClr val="00FFFF"/>
                </a:highlight>
              </a:rPr>
              <a:t>most computer forensics tools can read the raw format</a:t>
            </a:r>
            <a:r>
              <a:rPr lang="en-US" dirty="0"/>
              <a:t>, making it a universal acquisition format for most tools.</a:t>
            </a:r>
          </a:p>
          <a:p>
            <a:r>
              <a:rPr lang="en-US" dirty="0"/>
              <a:t> One disadvantage of the raw format is that it </a:t>
            </a:r>
            <a:r>
              <a:rPr lang="en-US" dirty="0">
                <a:highlight>
                  <a:srgbClr val="00FFFF"/>
                </a:highlight>
              </a:rPr>
              <a:t>requires as much storage space as the original disk or data set.</a:t>
            </a:r>
          </a:p>
          <a:p>
            <a:r>
              <a:rPr lang="en-US" dirty="0"/>
              <a:t> Another disadvantage is that some raw format tools, typically freeware versions, might not collect </a:t>
            </a:r>
            <a:r>
              <a:rPr lang="en-US" dirty="0">
                <a:highlight>
                  <a:srgbClr val="00FFFF"/>
                </a:highlight>
              </a:rPr>
              <a:t>marginal (bad) sectors on the source drive</a:t>
            </a:r>
            <a:endParaRPr lang="en-IN" dirty="0">
              <a:highlight>
                <a:srgbClr val="00FFFF"/>
              </a:highlight>
            </a:endParaRPr>
          </a:p>
        </p:txBody>
      </p:sp>
    </p:spTree>
    <p:extLst>
      <p:ext uri="{BB962C8B-B14F-4D97-AF65-F5344CB8AC3E}">
        <p14:creationId xmlns:p14="http://schemas.microsoft.com/office/powerpoint/2010/main" val="39038466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FE943BB-3E87-AA60-E70A-1ADBAE56839D}"/>
              </a:ext>
            </a:extLst>
          </p:cNvPr>
          <p:cNvSpPr>
            <a:spLocks noGrp="1"/>
          </p:cNvSpPr>
          <p:nvPr>
            <p:ph idx="1"/>
          </p:nvPr>
        </p:nvSpPr>
        <p:spPr>
          <a:xfrm>
            <a:off x="838200" y="770021"/>
            <a:ext cx="10515600" cy="5534526"/>
          </a:xfrm>
        </p:spPr>
        <p:txBody>
          <a:bodyPr>
            <a:normAutofit fontScale="92500" lnSpcReduction="10000"/>
          </a:bodyPr>
          <a:lstStyle/>
          <a:p>
            <a:pPr algn="l">
              <a:buFont typeface="+mj-lt"/>
              <a:buAutoNum type="arabicPeriod"/>
            </a:pPr>
            <a:r>
              <a:rPr lang="en-US" b="1" i="0" dirty="0">
                <a:solidFill>
                  <a:srgbClr val="374151"/>
                </a:solidFill>
                <a:effectLst/>
                <a:highlight>
                  <a:srgbClr val="FFFF00"/>
                </a:highlight>
                <a:latin typeface="Söhne"/>
              </a:rPr>
              <a:t>Raw image format</a:t>
            </a:r>
            <a:r>
              <a:rPr lang="en-US" b="0" i="0" dirty="0">
                <a:solidFill>
                  <a:srgbClr val="374151"/>
                </a:solidFill>
                <a:effectLst/>
                <a:latin typeface="Söhne"/>
              </a:rPr>
              <a:t>: This format captures all the data on a storage device in its native format, including the file system, metadata, and slack space. It creates a bit-by-bit copy of the original storage device, which can be used for forensic analysis without altering the original data.</a:t>
            </a:r>
          </a:p>
          <a:p>
            <a:pPr algn="l">
              <a:buFont typeface="+mj-lt"/>
              <a:buAutoNum type="arabicPeriod"/>
            </a:pPr>
            <a:r>
              <a:rPr lang="en-US" b="1" i="0" dirty="0">
                <a:solidFill>
                  <a:srgbClr val="374151"/>
                </a:solidFill>
                <a:effectLst/>
                <a:highlight>
                  <a:srgbClr val="FFFF00"/>
                </a:highlight>
                <a:latin typeface="Söhne"/>
              </a:rPr>
              <a:t>EnCase Image Format (E01): </a:t>
            </a:r>
            <a:r>
              <a:rPr lang="en-US" b="0" i="0" dirty="0">
                <a:solidFill>
                  <a:srgbClr val="374151"/>
                </a:solidFill>
                <a:effectLst/>
                <a:latin typeface="Söhne"/>
              </a:rPr>
              <a:t>This is a proprietary format developed by Guidance Software, which is widely used in forensic investigations. It creates a bit-by-bit copy of the original storage device and allows for compression, encryption, and split files.</a:t>
            </a:r>
          </a:p>
          <a:p>
            <a:pPr algn="l">
              <a:buFont typeface="+mj-lt"/>
              <a:buAutoNum type="arabicPeriod"/>
            </a:pPr>
            <a:r>
              <a:rPr lang="en-US" b="1" i="0" dirty="0">
                <a:solidFill>
                  <a:srgbClr val="374151"/>
                </a:solidFill>
                <a:effectLst/>
                <a:highlight>
                  <a:srgbClr val="FFFF00"/>
                </a:highlight>
                <a:latin typeface="Söhne"/>
              </a:rPr>
              <a:t>Advanced Forensic Format (AFF)</a:t>
            </a:r>
            <a:r>
              <a:rPr lang="en-US" b="1" i="0" dirty="0">
                <a:solidFill>
                  <a:srgbClr val="374151"/>
                </a:solidFill>
                <a:effectLst/>
                <a:latin typeface="Söhne"/>
              </a:rPr>
              <a:t>: </a:t>
            </a:r>
            <a:r>
              <a:rPr lang="en-US" b="0" i="0" dirty="0">
                <a:solidFill>
                  <a:srgbClr val="374151"/>
                </a:solidFill>
                <a:effectLst/>
                <a:latin typeface="Söhne"/>
              </a:rPr>
              <a:t>This is an open-source format developed by the AFF Project, which is designed to be a more efficient and flexible alternative to other image formats. It supports multiple compression and encryption options and allows for split files.</a:t>
            </a:r>
          </a:p>
          <a:p>
            <a:pPr algn="l">
              <a:buFont typeface="+mj-lt"/>
              <a:buAutoNum type="arabicPeriod"/>
            </a:pPr>
            <a:r>
              <a:rPr lang="en-US" b="1" i="0" dirty="0">
                <a:solidFill>
                  <a:srgbClr val="374151"/>
                </a:solidFill>
                <a:effectLst/>
                <a:highlight>
                  <a:srgbClr val="FFFF00"/>
                </a:highlight>
                <a:latin typeface="Söhne"/>
              </a:rPr>
              <a:t>File system level copy: </a:t>
            </a:r>
            <a:r>
              <a:rPr lang="en-US" b="0" i="0" dirty="0">
                <a:solidFill>
                  <a:srgbClr val="374151"/>
                </a:solidFill>
                <a:effectLst/>
                <a:latin typeface="Söhne"/>
              </a:rPr>
              <a:t>This format captures data from file systems like NTFS, FAT, HFS, and ext4 in a file-by-file fashion. This format is used when the goal is to collect data that is accessible via the file system.</a:t>
            </a:r>
          </a:p>
          <a:p>
            <a:endParaRPr lang="en-IN" dirty="0"/>
          </a:p>
        </p:txBody>
      </p:sp>
    </p:spTree>
    <p:extLst>
      <p:ext uri="{BB962C8B-B14F-4D97-AF65-F5344CB8AC3E}">
        <p14:creationId xmlns:p14="http://schemas.microsoft.com/office/powerpoint/2010/main" val="8108916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7F8E6-2DAA-CCD3-2900-680854C22392}"/>
              </a:ext>
            </a:extLst>
          </p:cNvPr>
          <p:cNvSpPr>
            <a:spLocks noGrp="1"/>
          </p:cNvSpPr>
          <p:nvPr>
            <p:ph type="title"/>
          </p:nvPr>
        </p:nvSpPr>
        <p:spPr/>
        <p:txBody>
          <a:bodyPr/>
          <a:lstStyle/>
          <a:p>
            <a:r>
              <a:rPr lang="en-IN" dirty="0"/>
              <a:t>Validation </a:t>
            </a:r>
          </a:p>
        </p:txBody>
      </p:sp>
      <p:sp>
        <p:nvSpPr>
          <p:cNvPr id="3" name="Content Placeholder 2">
            <a:extLst>
              <a:ext uri="{FF2B5EF4-FFF2-40B4-BE49-F238E27FC236}">
                <a16:creationId xmlns:a16="http://schemas.microsoft.com/office/drawing/2014/main" id="{9C66B022-7A10-7883-F705-1382FDA17267}"/>
              </a:ext>
            </a:extLst>
          </p:cNvPr>
          <p:cNvSpPr>
            <a:spLocks noGrp="1"/>
          </p:cNvSpPr>
          <p:nvPr>
            <p:ph idx="1"/>
          </p:nvPr>
        </p:nvSpPr>
        <p:spPr/>
        <p:txBody>
          <a:bodyPr/>
          <a:lstStyle/>
          <a:p>
            <a:r>
              <a:rPr lang="en-US" dirty="0"/>
              <a:t>A validation check by using Cyclic Redundancy Check (CRC-32)</a:t>
            </a:r>
          </a:p>
          <a:p>
            <a:r>
              <a:rPr lang="en-US" dirty="0"/>
              <a:t>Message Digest 5 (MD5), </a:t>
            </a:r>
          </a:p>
          <a:p>
            <a:r>
              <a:rPr lang="en-US" dirty="0"/>
              <a:t>Secure Hash Algorithm (SHA-1 or newer) hashing functions.</a:t>
            </a:r>
          </a:p>
          <a:p>
            <a:r>
              <a:rPr lang="en-US" dirty="0"/>
              <a:t> These validation checks, however, usually create a separate file containing the hash value.</a:t>
            </a:r>
            <a:endParaRPr lang="en-IN" dirty="0"/>
          </a:p>
        </p:txBody>
      </p:sp>
    </p:spTree>
    <p:extLst>
      <p:ext uri="{BB962C8B-B14F-4D97-AF65-F5344CB8AC3E}">
        <p14:creationId xmlns:p14="http://schemas.microsoft.com/office/powerpoint/2010/main" val="1080968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4B0E6-17F8-58C0-D007-7DE0A9D121BE}"/>
              </a:ext>
            </a:extLst>
          </p:cNvPr>
          <p:cNvSpPr>
            <a:spLocks noGrp="1"/>
          </p:cNvSpPr>
          <p:nvPr>
            <p:ph type="title"/>
          </p:nvPr>
        </p:nvSpPr>
        <p:spPr/>
        <p:txBody>
          <a:bodyPr/>
          <a:lstStyle/>
          <a:p>
            <a:r>
              <a:rPr lang="en-IN" dirty="0"/>
              <a:t>. Proprietary Formats</a:t>
            </a:r>
          </a:p>
        </p:txBody>
      </p:sp>
      <p:sp>
        <p:nvSpPr>
          <p:cNvPr id="3" name="Content Placeholder 2">
            <a:extLst>
              <a:ext uri="{FF2B5EF4-FFF2-40B4-BE49-F238E27FC236}">
                <a16:creationId xmlns:a16="http://schemas.microsoft.com/office/drawing/2014/main" id="{2EEB2BE9-D6D7-BF63-A9D4-D3F6CAB80B10}"/>
              </a:ext>
            </a:extLst>
          </p:cNvPr>
          <p:cNvSpPr>
            <a:spLocks noGrp="1"/>
          </p:cNvSpPr>
          <p:nvPr>
            <p:ph idx="1"/>
          </p:nvPr>
        </p:nvSpPr>
        <p:spPr/>
        <p:txBody>
          <a:bodyPr>
            <a:normAutofit fontScale="92500" lnSpcReduction="10000"/>
          </a:bodyPr>
          <a:lstStyle/>
          <a:p>
            <a:r>
              <a:rPr lang="en-US" dirty="0"/>
              <a:t>Proprietary formats typically offer several features that complement the vendor’s analysis tool, such as the following: </a:t>
            </a:r>
          </a:p>
          <a:p>
            <a:r>
              <a:rPr lang="en-US" dirty="0"/>
              <a:t>The option to compress or not compress image files of a suspect drive, thus saving space on the target drive </a:t>
            </a:r>
          </a:p>
          <a:p>
            <a:r>
              <a:rPr lang="en-US" dirty="0"/>
              <a:t>The capability to split an image into smaller segmented files for archiving purposes, such as to CDs or DVDs, with data integrity checks integrated into each segment </a:t>
            </a:r>
          </a:p>
          <a:p>
            <a:r>
              <a:rPr lang="en-US" dirty="0"/>
              <a:t>The capability to integrate metadata into the image file, such as date and time of the acquisition, hash value (for self-authentication) of the original disk or medium, investigator or examiner name, and comments or case details</a:t>
            </a:r>
            <a:endParaRPr lang="en-IN" dirty="0"/>
          </a:p>
        </p:txBody>
      </p:sp>
    </p:spTree>
    <p:extLst>
      <p:ext uri="{BB962C8B-B14F-4D97-AF65-F5344CB8AC3E}">
        <p14:creationId xmlns:p14="http://schemas.microsoft.com/office/powerpoint/2010/main" val="16834649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FCA0D-EEFF-CA76-1662-01EC8B7D653B}"/>
              </a:ext>
            </a:extLst>
          </p:cNvPr>
          <p:cNvSpPr>
            <a:spLocks noGrp="1"/>
          </p:cNvSpPr>
          <p:nvPr>
            <p:ph type="title"/>
          </p:nvPr>
        </p:nvSpPr>
        <p:spPr/>
        <p:txBody>
          <a:bodyPr>
            <a:normAutofit/>
          </a:bodyPr>
          <a:lstStyle/>
          <a:p>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Disadvantage</a:t>
            </a:r>
            <a:endParaRPr lang="en-IN" sz="6000" dirty="0"/>
          </a:p>
        </p:txBody>
      </p:sp>
      <p:sp>
        <p:nvSpPr>
          <p:cNvPr id="3" name="Content Placeholder 2">
            <a:extLst>
              <a:ext uri="{FF2B5EF4-FFF2-40B4-BE49-F238E27FC236}">
                <a16:creationId xmlns:a16="http://schemas.microsoft.com/office/drawing/2014/main" id="{9C527A6D-6A6E-6860-CB6E-C2464BEB8960}"/>
              </a:ext>
            </a:extLst>
          </p:cNvPr>
          <p:cNvSpPr>
            <a:spLocks noGrp="1"/>
          </p:cNvSpPr>
          <p:nvPr>
            <p:ph idx="1"/>
          </p:nvPr>
        </p:nvSpPr>
        <p:spPr/>
        <p:txBody>
          <a:bodyPr>
            <a:normAutofit fontScale="92500" lnSpcReduction="10000"/>
          </a:bodyPr>
          <a:lstStyle/>
          <a:p>
            <a:r>
              <a:rPr lang="en-US" dirty="0"/>
              <a:t>One major disadvantage of proprietary format </a:t>
            </a:r>
            <a:r>
              <a:rPr lang="en-US" dirty="0">
                <a:highlight>
                  <a:srgbClr val="00FFFF"/>
                </a:highlight>
              </a:rPr>
              <a:t>acquisitions is the inability to share an image between different vendors</a:t>
            </a:r>
            <a:r>
              <a:rPr lang="en-US" dirty="0"/>
              <a:t>’ computer forensics analysis tools. </a:t>
            </a:r>
          </a:p>
          <a:p>
            <a:r>
              <a:rPr lang="en-US" dirty="0"/>
              <a:t>For example, the </a:t>
            </a:r>
            <a:r>
              <a:rPr lang="en-US" dirty="0" err="1"/>
              <a:t>ILook</a:t>
            </a:r>
            <a:r>
              <a:rPr lang="en-US" dirty="0"/>
              <a:t> imaging tool </a:t>
            </a:r>
            <a:r>
              <a:rPr lang="en-US" dirty="0" err="1"/>
              <a:t>IXimager</a:t>
            </a:r>
            <a:r>
              <a:rPr lang="en-US" dirty="0"/>
              <a:t> produces three proprietary formats—IDIF, IRBF, and IEIF—that can be read only by </a:t>
            </a:r>
            <a:r>
              <a:rPr lang="en-US" dirty="0" err="1"/>
              <a:t>ILook</a:t>
            </a:r>
            <a:r>
              <a:rPr lang="en-US" dirty="0"/>
              <a:t>.</a:t>
            </a:r>
          </a:p>
          <a:p>
            <a:r>
              <a:rPr lang="en-US" dirty="0"/>
              <a:t>Another problem with proprietary and raw formats is a file size limitation for each segmented volume.</a:t>
            </a:r>
          </a:p>
          <a:p>
            <a:r>
              <a:rPr lang="en-US" i="1" dirty="0"/>
              <a:t>Of all the proprietary formats for image acquisitions, </a:t>
            </a:r>
            <a:r>
              <a:rPr lang="en-US" b="1" i="1" dirty="0">
                <a:solidFill>
                  <a:srgbClr val="FF0000"/>
                </a:solidFill>
              </a:rPr>
              <a:t>the Expert Witness format is currently the unofficial standard.</a:t>
            </a:r>
          </a:p>
          <a:p>
            <a:r>
              <a:rPr lang="en-US" i="1" dirty="0"/>
              <a:t> This format, the default for </a:t>
            </a:r>
            <a:r>
              <a:rPr lang="en-US" i="1" dirty="0">
                <a:highlight>
                  <a:srgbClr val="00FFFF"/>
                </a:highlight>
              </a:rPr>
              <a:t>Guidance Software EnCase, produces both compressed and uncompressed image files.</a:t>
            </a:r>
            <a:endParaRPr lang="en-IN" i="1" dirty="0">
              <a:highlight>
                <a:srgbClr val="00FFFF"/>
              </a:highlight>
            </a:endParaRPr>
          </a:p>
        </p:txBody>
      </p:sp>
    </p:spTree>
    <p:extLst>
      <p:ext uri="{BB962C8B-B14F-4D97-AF65-F5344CB8AC3E}">
        <p14:creationId xmlns:p14="http://schemas.microsoft.com/office/powerpoint/2010/main" val="2235800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6EB52-D8D5-9E03-330E-1D27B4CF6795}"/>
              </a:ext>
            </a:extLst>
          </p:cNvPr>
          <p:cNvSpPr>
            <a:spLocks noGrp="1"/>
          </p:cNvSpPr>
          <p:nvPr>
            <p:ph type="title"/>
          </p:nvPr>
        </p:nvSpPr>
        <p:spPr/>
        <p:txBody>
          <a:bodyPr/>
          <a:lstStyle/>
          <a:p>
            <a:r>
              <a:rPr kumimoji="0" lang="en-IN" sz="4400" b="0" i="0" u="none" strike="noStrike" kern="1200" cap="none" spc="0" normalizeH="0" baseline="0" noProof="0" dirty="0">
                <a:ln>
                  <a:noFill/>
                </a:ln>
                <a:solidFill>
                  <a:prstClr val="black"/>
                </a:solidFill>
                <a:effectLst/>
                <a:uLnTx/>
                <a:uFillTx/>
                <a:latin typeface="Calibri Light" panose="020F0302020204030204"/>
                <a:ea typeface="+mj-ea"/>
                <a:cs typeface="+mj-cs"/>
              </a:rPr>
              <a:t>Introduction –Orientation </a:t>
            </a:r>
            <a:endParaRPr lang="en-IN" dirty="0"/>
          </a:p>
        </p:txBody>
      </p:sp>
      <p:sp>
        <p:nvSpPr>
          <p:cNvPr id="3" name="Content Placeholder 2">
            <a:extLst>
              <a:ext uri="{FF2B5EF4-FFF2-40B4-BE49-F238E27FC236}">
                <a16:creationId xmlns:a16="http://schemas.microsoft.com/office/drawing/2014/main" id="{9935FFF5-E45E-E236-BB34-15C6D6871577}"/>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F51A1884-0EA8-2B55-194F-A45CD0FFF5F7}"/>
              </a:ext>
            </a:extLst>
          </p:cNvPr>
          <p:cNvPicPr>
            <a:picLocks noChangeAspect="1"/>
          </p:cNvPicPr>
          <p:nvPr/>
        </p:nvPicPr>
        <p:blipFill>
          <a:blip r:embed="rId2"/>
          <a:stretch>
            <a:fillRect/>
          </a:stretch>
        </p:blipFill>
        <p:spPr>
          <a:xfrm>
            <a:off x="2919412" y="1690688"/>
            <a:ext cx="6353175" cy="5034891"/>
          </a:xfrm>
          <a:prstGeom prst="rect">
            <a:avLst/>
          </a:prstGeom>
        </p:spPr>
      </p:pic>
    </p:spTree>
    <p:extLst>
      <p:ext uri="{BB962C8B-B14F-4D97-AF65-F5344CB8AC3E}">
        <p14:creationId xmlns:p14="http://schemas.microsoft.com/office/powerpoint/2010/main" val="37930924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B4ED3-920C-96CE-E181-62C6FE3BC12A}"/>
              </a:ext>
            </a:extLst>
          </p:cNvPr>
          <p:cNvSpPr>
            <a:spLocks noGrp="1"/>
          </p:cNvSpPr>
          <p:nvPr>
            <p:ph type="title"/>
          </p:nvPr>
        </p:nvSpPr>
        <p:spPr/>
        <p:txBody>
          <a:bodyPr>
            <a:normAutofit/>
          </a:bodyPr>
          <a:lstStyle/>
          <a:p>
            <a:r>
              <a:rPr kumimoji="0" lang="en-US" sz="4000" b="1" i="0" u="none" strike="noStrike" kern="1200" cap="none" spc="0" normalizeH="0" baseline="0" noProof="0" dirty="0">
                <a:ln>
                  <a:noFill/>
                </a:ln>
                <a:solidFill>
                  <a:prstClr val="black"/>
                </a:solidFill>
                <a:effectLst/>
                <a:uLnTx/>
                <a:uFillTx/>
                <a:latin typeface="Calibri" panose="020F0502020204030204"/>
                <a:ea typeface="+mn-ea"/>
                <a:cs typeface="+mn-cs"/>
              </a:rPr>
              <a:t> Advanced Forensic Format (AFF)</a:t>
            </a:r>
            <a:endParaRPr lang="en-IN" sz="6000" b="1" dirty="0"/>
          </a:p>
        </p:txBody>
      </p:sp>
      <p:sp>
        <p:nvSpPr>
          <p:cNvPr id="3" name="Content Placeholder 2">
            <a:extLst>
              <a:ext uri="{FF2B5EF4-FFF2-40B4-BE49-F238E27FC236}">
                <a16:creationId xmlns:a16="http://schemas.microsoft.com/office/drawing/2014/main" id="{B2048C46-1576-E53C-DE7B-6F013154CB4E}"/>
              </a:ext>
            </a:extLst>
          </p:cNvPr>
          <p:cNvSpPr>
            <a:spLocks noGrp="1"/>
          </p:cNvSpPr>
          <p:nvPr>
            <p:ph idx="1"/>
          </p:nvPr>
        </p:nvSpPr>
        <p:spPr/>
        <p:txBody>
          <a:bodyPr>
            <a:normAutofit/>
          </a:bodyPr>
          <a:lstStyle/>
          <a:p>
            <a:r>
              <a:rPr lang="en-US" dirty="0"/>
              <a:t>Dr. Simson L. Garfinkel of Basis Technology Corporation recently developed a new opensource acquisition format called Advanced Forensic Format (AFF). </a:t>
            </a:r>
          </a:p>
          <a:p>
            <a:r>
              <a:rPr lang="en-US" dirty="0"/>
              <a:t>This format has the following design goals: </a:t>
            </a:r>
          </a:p>
          <a:p>
            <a:r>
              <a:rPr lang="en-US" dirty="0"/>
              <a:t>• Creating compressed or uncompressed image files </a:t>
            </a:r>
          </a:p>
          <a:p>
            <a:r>
              <a:rPr lang="en-US" dirty="0"/>
              <a:t>• No size restriction for disk-to-image files </a:t>
            </a:r>
          </a:p>
          <a:p>
            <a:r>
              <a:rPr lang="en-US" dirty="0"/>
              <a:t>• Providing space in the image file or segmented files for metadata </a:t>
            </a:r>
          </a:p>
          <a:p>
            <a:r>
              <a:rPr lang="en-US" dirty="0"/>
              <a:t>•  Open source for multiple computing platforms and OSs </a:t>
            </a:r>
          </a:p>
          <a:p>
            <a:r>
              <a:rPr lang="en-US" dirty="0"/>
              <a:t>• Offer internal consistency checks for self-authentication</a:t>
            </a:r>
            <a:endParaRPr lang="en-IN" dirty="0"/>
          </a:p>
        </p:txBody>
      </p:sp>
    </p:spTree>
    <p:extLst>
      <p:ext uri="{BB962C8B-B14F-4D97-AF65-F5344CB8AC3E}">
        <p14:creationId xmlns:p14="http://schemas.microsoft.com/office/powerpoint/2010/main" val="16317109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0544E-E1F9-7A2C-6A39-6216D8D1E52C}"/>
              </a:ext>
            </a:extLst>
          </p:cNvPr>
          <p:cNvSpPr>
            <a:spLocks noGrp="1"/>
          </p:cNvSpPr>
          <p:nvPr>
            <p:ph type="title"/>
          </p:nvPr>
        </p:nvSpPr>
        <p:spPr/>
        <p:txBody>
          <a:bodyPr/>
          <a:lstStyle/>
          <a:p>
            <a:r>
              <a:rPr lang="en-US" dirty="0"/>
              <a:t>Determining the best acquisition method,</a:t>
            </a:r>
            <a:endParaRPr lang="en-IN" dirty="0"/>
          </a:p>
        </p:txBody>
      </p:sp>
      <p:sp>
        <p:nvSpPr>
          <p:cNvPr id="3" name="Content Placeholder 2">
            <a:extLst>
              <a:ext uri="{FF2B5EF4-FFF2-40B4-BE49-F238E27FC236}">
                <a16:creationId xmlns:a16="http://schemas.microsoft.com/office/drawing/2014/main" id="{25EBF5E4-9F5C-B588-5EF6-D4D15E4068FB}"/>
              </a:ext>
            </a:extLst>
          </p:cNvPr>
          <p:cNvSpPr>
            <a:spLocks noGrp="1"/>
          </p:cNvSpPr>
          <p:nvPr>
            <p:ph idx="1"/>
          </p:nvPr>
        </p:nvSpPr>
        <p:spPr/>
        <p:txBody>
          <a:bodyPr/>
          <a:lstStyle/>
          <a:p>
            <a:r>
              <a:rPr lang="en-US" b="1" dirty="0">
                <a:highlight>
                  <a:srgbClr val="FFFF00"/>
                </a:highlight>
              </a:rPr>
              <a:t>Static acquisitions and live acquisitions.</a:t>
            </a:r>
          </a:p>
          <a:p>
            <a:r>
              <a:rPr lang="en-US" dirty="0">
                <a:highlight>
                  <a:srgbClr val="00FFFF"/>
                </a:highlight>
              </a:rPr>
              <a:t>If the computer has an encrypted drive, </a:t>
            </a:r>
            <a:r>
              <a:rPr lang="en-US" dirty="0">
                <a:highlight>
                  <a:srgbClr val="FFFF00"/>
                </a:highlight>
              </a:rPr>
              <a:t>a live acquisition is done </a:t>
            </a:r>
            <a:r>
              <a:rPr lang="en-US" dirty="0">
                <a:highlight>
                  <a:srgbClr val="00FFFF"/>
                </a:highlight>
              </a:rPr>
              <a:t>if the password or passphrase is available</a:t>
            </a:r>
            <a:r>
              <a:rPr lang="en-US" dirty="0"/>
              <a:t>—meaning the computer is powered on and has been logged on to by the suspect.</a:t>
            </a:r>
          </a:p>
          <a:p>
            <a:r>
              <a:rPr lang="en-US" dirty="0"/>
              <a:t>Static acquisitions are always the preferred way to collect digital evidence. </a:t>
            </a:r>
          </a:p>
          <a:p>
            <a:r>
              <a:rPr lang="en-US" dirty="0"/>
              <a:t>However, they do </a:t>
            </a:r>
            <a:r>
              <a:rPr lang="en-US" dirty="0">
                <a:highlight>
                  <a:srgbClr val="00FFFF"/>
                </a:highlight>
              </a:rPr>
              <a:t>have limitations in some situations, such as an encrypted drive that’s readable only when the computer is powered on</a:t>
            </a:r>
            <a:endParaRPr lang="en-IN" dirty="0">
              <a:highlight>
                <a:srgbClr val="00FFFF"/>
              </a:highlight>
            </a:endParaRPr>
          </a:p>
        </p:txBody>
      </p:sp>
    </p:spTree>
    <p:extLst>
      <p:ext uri="{BB962C8B-B14F-4D97-AF65-F5344CB8AC3E}">
        <p14:creationId xmlns:p14="http://schemas.microsoft.com/office/powerpoint/2010/main" val="21753564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10B46-BEF0-B2B2-5A0D-C2630EFBFF1A}"/>
              </a:ext>
            </a:extLst>
          </p:cNvPr>
          <p:cNvSpPr>
            <a:spLocks noGrp="1"/>
          </p:cNvSpPr>
          <p:nvPr>
            <p:ph type="title"/>
          </p:nvPr>
        </p:nvSpPr>
        <p:spPr/>
        <p:txBody>
          <a:bodyPr/>
          <a:lstStyle/>
          <a:p>
            <a:r>
              <a:rPr lang="en-US" dirty="0"/>
              <a:t>Method to use for an investigation</a:t>
            </a:r>
            <a:br>
              <a:rPr lang="en-US" dirty="0"/>
            </a:br>
            <a:endParaRPr lang="en-IN" dirty="0"/>
          </a:p>
        </p:txBody>
      </p:sp>
      <p:sp>
        <p:nvSpPr>
          <p:cNvPr id="3" name="Content Placeholder 2">
            <a:extLst>
              <a:ext uri="{FF2B5EF4-FFF2-40B4-BE49-F238E27FC236}">
                <a16:creationId xmlns:a16="http://schemas.microsoft.com/office/drawing/2014/main" id="{09D3180E-B762-5F79-5757-6391B81D7CD5}"/>
              </a:ext>
            </a:extLst>
          </p:cNvPr>
          <p:cNvSpPr>
            <a:spLocks noGrp="1"/>
          </p:cNvSpPr>
          <p:nvPr>
            <p:ph idx="1"/>
          </p:nvPr>
        </p:nvSpPr>
        <p:spPr/>
        <p:txBody>
          <a:bodyPr/>
          <a:lstStyle/>
          <a:p>
            <a:r>
              <a:rPr lang="en-US" dirty="0"/>
              <a:t>To determine which acquisition method to use for an investigation,</a:t>
            </a:r>
          </a:p>
          <a:p>
            <a:r>
              <a:rPr lang="en-US" dirty="0"/>
              <a:t> consider the size of the source (suspect) disk, </a:t>
            </a:r>
          </a:p>
          <a:p>
            <a:r>
              <a:rPr lang="en-US" dirty="0"/>
              <a:t>whether you can retain the source disk as evidence or must return it to the owner, </a:t>
            </a:r>
          </a:p>
          <a:p>
            <a:r>
              <a:rPr lang="en-US" dirty="0"/>
              <a:t>how much time you have to perform the acquisition, and where the evidence is located.</a:t>
            </a:r>
            <a:endParaRPr lang="en-IN" dirty="0"/>
          </a:p>
        </p:txBody>
      </p:sp>
    </p:spTree>
    <p:extLst>
      <p:ext uri="{BB962C8B-B14F-4D97-AF65-F5344CB8AC3E}">
        <p14:creationId xmlns:p14="http://schemas.microsoft.com/office/powerpoint/2010/main" val="400121318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72A8-26EA-0DD2-90F6-5F9B62C7A17D}"/>
              </a:ext>
            </a:extLst>
          </p:cNvPr>
          <p:cNvSpPr>
            <a:spLocks noGrp="1"/>
          </p:cNvSpPr>
          <p:nvPr>
            <p:ph type="title"/>
          </p:nvPr>
        </p:nvSpPr>
        <p:spPr/>
        <p:txBody>
          <a:bodyPr>
            <a:normAutofit/>
          </a:bodyPr>
          <a:lstStyle/>
          <a:p>
            <a:r>
              <a:rPr kumimoji="0" lang="en-US" b="0" i="0" u="none" strike="noStrike" kern="1200" cap="none" spc="0" normalizeH="0" baseline="0" noProof="0" dirty="0">
                <a:ln>
                  <a:noFill/>
                </a:ln>
                <a:solidFill>
                  <a:prstClr val="black"/>
                </a:solidFill>
                <a:effectLst/>
                <a:uLnTx/>
                <a:uFillTx/>
                <a:latin typeface="Calibri" panose="020F0502020204030204"/>
                <a:ea typeface="+mn-ea"/>
                <a:cs typeface="+mn-cs"/>
              </a:rPr>
              <a:t>four methods</a:t>
            </a:r>
            <a:endParaRPr lang="en-IN" sz="6600" dirty="0"/>
          </a:p>
        </p:txBody>
      </p:sp>
      <p:sp>
        <p:nvSpPr>
          <p:cNvPr id="3" name="Content Placeholder 2">
            <a:extLst>
              <a:ext uri="{FF2B5EF4-FFF2-40B4-BE49-F238E27FC236}">
                <a16:creationId xmlns:a16="http://schemas.microsoft.com/office/drawing/2014/main" id="{88AC4EE2-5E51-76A5-C266-FB2E46D56E70}"/>
              </a:ext>
            </a:extLst>
          </p:cNvPr>
          <p:cNvSpPr>
            <a:spLocks noGrp="1"/>
          </p:cNvSpPr>
          <p:nvPr>
            <p:ph idx="1"/>
          </p:nvPr>
        </p:nvSpPr>
        <p:spPr/>
        <p:txBody>
          <a:bodyPr/>
          <a:lstStyle/>
          <a:p>
            <a:r>
              <a:rPr lang="en-US" dirty="0"/>
              <a:t>For both types of acquisitions, data can be collected with four methods: </a:t>
            </a:r>
          </a:p>
          <a:p>
            <a:r>
              <a:rPr lang="en-US" dirty="0"/>
              <a:t>creating a </a:t>
            </a:r>
            <a:r>
              <a:rPr lang="en-US" dirty="0" err="1"/>
              <a:t>diskto</a:t>
            </a:r>
            <a:r>
              <a:rPr lang="en-US" dirty="0"/>
              <a:t>-image file, </a:t>
            </a:r>
          </a:p>
          <a:p>
            <a:r>
              <a:rPr lang="en-US" dirty="0"/>
              <a:t>creating a disk-to-disk copy, </a:t>
            </a:r>
          </a:p>
          <a:p>
            <a:r>
              <a:rPr lang="en-US" dirty="0"/>
              <a:t>creating a logical disk-to-disk or disk-to-data file, or </a:t>
            </a:r>
          </a:p>
          <a:p>
            <a:r>
              <a:rPr lang="en-US" dirty="0"/>
              <a:t>creating a sparse copy of a folder or file.</a:t>
            </a:r>
            <a:endParaRPr lang="en-IN" dirty="0"/>
          </a:p>
        </p:txBody>
      </p:sp>
    </p:spTree>
    <p:extLst>
      <p:ext uri="{BB962C8B-B14F-4D97-AF65-F5344CB8AC3E}">
        <p14:creationId xmlns:p14="http://schemas.microsoft.com/office/powerpoint/2010/main" val="39172018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E00583-D8FE-A478-D170-1EF911D2A290}"/>
              </a:ext>
            </a:extLst>
          </p:cNvPr>
          <p:cNvSpPr>
            <a:spLocks noGrp="1"/>
          </p:cNvSpPr>
          <p:nvPr>
            <p:ph idx="1"/>
          </p:nvPr>
        </p:nvSpPr>
        <p:spPr>
          <a:xfrm>
            <a:off x="838200" y="697832"/>
            <a:ext cx="10515600" cy="5823284"/>
          </a:xfrm>
        </p:spPr>
        <p:txBody>
          <a:bodyPr>
            <a:normAutofit fontScale="92500" lnSpcReduction="20000"/>
          </a:bodyPr>
          <a:lstStyle/>
          <a:p>
            <a:pPr algn="l">
              <a:buFont typeface="+mj-lt"/>
              <a:buAutoNum type="arabicPeriod"/>
            </a:pPr>
            <a:r>
              <a:rPr lang="en-US" b="1" i="0" dirty="0">
                <a:solidFill>
                  <a:srgbClr val="374151"/>
                </a:solidFill>
                <a:effectLst/>
                <a:highlight>
                  <a:srgbClr val="FFFF00"/>
                </a:highlight>
                <a:latin typeface="Söhne"/>
              </a:rPr>
              <a:t>Disk-to-image file: </a:t>
            </a:r>
            <a:r>
              <a:rPr lang="en-US" b="0" i="0" dirty="0">
                <a:solidFill>
                  <a:srgbClr val="374151"/>
                </a:solidFill>
                <a:effectLst/>
                <a:latin typeface="Söhne"/>
              </a:rPr>
              <a:t>This method creates a copy of an entire disk, including the file system and all data, and saves it as a single image file. This image file can be used to create an exact replica of the original disk, or to restore the data in case of a failure. Common tools used for this method include dd, Ghost, and Acronis True Image.</a:t>
            </a:r>
          </a:p>
          <a:p>
            <a:pPr algn="l">
              <a:buFont typeface="+mj-lt"/>
              <a:buAutoNum type="arabicPeriod"/>
            </a:pPr>
            <a:r>
              <a:rPr lang="en-US" b="1" i="0" dirty="0">
                <a:solidFill>
                  <a:srgbClr val="374151"/>
                </a:solidFill>
                <a:effectLst/>
                <a:highlight>
                  <a:srgbClr val="FFFF00"/>
                </a:highlight>
                <a:latin typeface="Söhne"/>
              </a:rPr>
              <a:t>Disk-to-disk copy: </a:t>
            </a:r>
            <a:r>
              <a:rPr lang="en-US" b="0" i="0" dirty="0">
                <a:solidFill>
                  <a:srgbClr val="374151"/>
                </a:solidFill>
                <a:effectLst/>
                <a:latin typeface="Söhne"/>
              </a:rPr>
              <a:t>This method creates a copy of an entire disk and saves it to another disk. This can be used to create a backup of a disk, or to clone a disk to another disk with the same or larger capacity. Common tools used for this method include dd, Ghost, and Acronis True Image.</a:t>
            </a:r>
          </a:p>
          <a:p>
            <a:pPr algn="l">
              <a:buFont typeface="+mj-lt"/>
              <a:buAutoNum type="arabicPeriod"/>
            </a:pPr>
            <a:r>
              <a:rPr lang="en-US" b="1" i="0" dirty="0">
                <a:solidFill>
                  <a:srgbClr val="374151"/>
                </a:solidFill>
                <a:effectLst/>
                <a:highlight>
                  <a:srgbClr val="FFFF00"/>
                </a:highlight>
                <a:latin typeface="Söhne"/>
              </a:rPr>
              <a:t>Logical disk-to-disk or disk-to-data file: </a:t>
            </a:r>
            <a:r>
              <a:rPr lang="en-US" b="0" i="0" dirty="0">
                <a:solidFill>
                  <a:srgbClr val="374151"/>
                </a:solidFill>
                <a:effectLst/>
                <a:latin typeface="Söhne"/>
              </a:rPr>
              <a:t>This method creates a copy of selected files or folders from a disk, rather than copying the entire disk. This can be useful for creating backups of specific data or for copying data between disks. Common tools used for this method include </a:t>
            </a:r>
            <a:r>
              <a:rPr lang="en-US" b="0" i="0" dirty="0" err="1">
                <a:solidFill>
                  <a:srgbClr val="374151"/>
                </a:solidFill>
                <a:effectLst/>
                <a:latin typeface="Söhne"/>
              </a:rPr>
              <a:t>rsync</a:t>
            </a:r>
            <a:r>
              <a:rPr lang="en-US" b="0" i="0" dirty="0">
                <a:solidFill>
                  <a:srgbClr val="374151"/>
                </a:solidFill>
                <a:effectLst/>
                <a:latin typeface="Söhne"/>
              </a:rPr>
              <a:t>, Robocopy and Windows backup.</a:t>
            </a:r>
          </a:p>
          <a:p>
            <a:pPr algn="l">
              <a:buFont typeface="+mj-lt"/>
              <a:buAutoNum type="arabicPeriod"/>
            </a:pPr>
            <a:r>
              <a:rPr lang="en-US" b="1" i="0" dirty="0">
                <a:solidFill>
                  <a:srgbClr val="374151"/>
                </a:solidFill>
                <a:effectLst/>
                <a:highlight>
                  <a:srgbClr val="FFFF00"/>
                </a:highlight>
                <a:latin typeface="Söhne"/>
              </a:rPr>
              <a:t>Sparse copy of a folder or file: </a:t>
            </a:r>
            <a:r>
              <a:rPr lang="en-US" b="0" i="0" dirty="0">
                <a:solidFill>
                  <a:srgbClr val="374151"/>
                </a:solidFill>
                <a:effectLst/>
                <a:latin typeface="Söhne"/>
              </a:rPr>
              <a:t>This method creates a copy of selected files or folders but only copies the used blocks and mark the unused blocks as "holes" in the copy. This can save disk space and time when copying large files with many unused blocks. Common tools used for this method include </a:t>
            </a:r>
            <a:r>
              <a:rPr lang="en-US" b="0" i="0" dirty="0" err="1">
                <a:solidFill>
                  <a:srgbClr val="374151"/>
                </a:solidFill>
                <a:effectLst/>
                <a:latin typeface="Söhne"/>
              </a:rPr>
              <a:t>rsync</a:t>
            </a:r>
            <a:r>
              <a:rPr lang="en-US" b="0" i="0" dirty="0">
                <a:solidFill>
                  <a:srgbClr val="374151"/>
                </a:solidFill>
                <a:effectLst/>
                <a:latin typeface="Söhne"/>
              </a:rPr>
              <a:t> and cp ( with -S flag)</a:t>
            </a:r>
          </a:p>
          <a:p>
            <a:endParaRPr lang="en-IN" dirty="0"/>
          </a:p>
        </p:txBody>
      </p:sp>
    </p:spTree>
    <p:extLst>
      <p:ext uri="{BB962C8B-B14F-4D97-AF65-F5344CB8AC3E}">
        <p14:creationId xmlns:p14="http://schemas.microsoft.com/office/powerpoint/2010/main" val="40512739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448A3-CE93-36CF-EE01-8A4A474CC456}"/>
              </a:ext>
            </a:extLst>
          </p:cNvPr>
          <p:cNvSpPr>
            <a:spLocks noGrp="1"/>
          </p:cNvSpPr>
          <p:nvPr>
            <p:ph type="title"/>
          </p:nvPr>
        </p:nvSpPr>
        <p:spPr/>
        <p:txBody>
          <a:bodyPr/>
          <a:lstStyle/>
          <a:p>
            <a:r>
              <a:rPr lang="en-US" dirty="0"/>
              <a:t>Creating a disk-to-image file</a:t>
            </a:r>
            <a:endParaRPr lang="en-IN" dirty="0"/>
          </a:p>
        </p:txBody>
      </p:sp>
      <p:sp>
        <p:nvSpPr>
          <p:cNvPr id="3" name="Content Placeholder 2">
            <a:extLst>
              <a:ext uri="{FF2B5EF4-FFF2-40B4-BE49-F238E27FC236}">
                <a16:creationId xmlns:a16="http://schemas.microsoft.com/office/drawing/2014/main" id="{63C3C7A7-3666-267A-C964-B8391F1C2426}"/>
              </a:ext>
            </a:extLst>
          </p:cNvPr>
          <p:cNvSpPr>
            <a:spLocks noGrp="1"/>
          </p:cNvSpPr>
          <p:nvPr>
            <p:ph idx="1"/>
          </p:nvPr>
        </p:nvSpPr>
        <p:spPr/>
        <p:txBody>
          <a:bodyPr/>
          <a:lstStyle/>
          <a:p>
            <a:r>
              <a:rPr lang="en-US" dirty="0"/>
              <a:t>Creating a disk-to-image file is the most common method and offers the most flexibility for your investigation.</a:t>
            </a:r>
          </a:p>
          <a:p>
            <a:r>
              <a:rPr lang="en-US" dirty="0"/>
              <a:t> With this method, you can make one or many copies of a suspect drive. </a:t>
            </a:r>
          </a:p>
          <a:p>
            <a:r>
              <a:rPr lang="en-US" dirty="0"/>
              <a:t>These copies are bit-for-bit replications of the original drive. </a:t>
            </a:r>
          </a:p>
          <a:p>
            <a:r>
              <a:rPr lang="en-US" dirty="0"/>
              <a:t>You can use other forensics tools, such </a:t>
            </a:r>
            <a:r>
              <a:rPr lang="en-US" dirty="0">
                <a:highlight>
                  <a:srgbClr val="FFFF00"/>
                </a:highlight>
              </a:rPr>
              <a:t>as </a:t>
            </a:r>
            <a:r>
              <a:rPr lang="en-US" dirty="0" err="1">
                <a:highlight>
                  <a:srgbClr val="FFFF00"/>
                </a:highlight>
              </a:rPr>
              <a:t>ProDiscover</a:t>
            </a:r>
            <a:r>
              <a:rPr lang="en-US" dirty="0">
                <a:highlight>
                  <a:srgbClr val="FFFF00"/>
                </a:highlight>
              </a:rPr>
              <a:t>, EnCase, FTK</a:t>
            </a:r>
            <a:endParaRPr lang="en-IN" dirty="0">
              <a:highlight>
                <a:srgbClr val="FFFF00"/>
              </a:highlight>
            </a:endParaRPr>
          </a:p>
        </p:txBody>
      </p:sp>
    </p:spTree>
    <p:extLst>
      <p:ext uri="{BB962C8B-B14F-4D97-AF65-F5344CB8AC3E}">
        <p14:creationId xmlns:p14="http://schemas.microsoft.com/office/powerpoint/2010/main" val="36230572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DF538-879D-D1C5-E7CA-5534689760C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2BF9825-F29B-F976-AD6A-3BD6F6183112}"/>
              </a:ext>
            </a:extLst>
          </p:cNvPr>
          <p:cNvSpPr>
            <a:spLocks noGrp="1"/>
          </p:cNvSpPr>
          <p:nvPr>
            <p:ph idx="1"/>
          </p:nvPr>
        </p:nvSpPr>
        <p:spPr/>
        <p:txBody>
          <a:bodyPr/>
          <a:lstStyle/>
          <a:p>
            <a:r>
              <a:rPr lang="en-US" dirty="0">
                <a:highlight>
                  <a:srgbClr val="FFFF00"/>
                </a:highlight>
              </a:rPr>
              <a:t>Sometimes you can’t make a disk-to-image file because of hardware or software errors or incompatibilities</a:t>
            </a:r>
            <a:r>
              <a:rPr lang="en-US" dirty="0"/>
              <a:t>. </a:t>
            </a:r>
          </a:p>
          <a:p>
            <a:r>
              <a:rPr lang="en-US" dirty="0"/>
              <a:t>This problem is more common when you have to acquire older drives. For these drives, you might have to </a:t>
            </a:r>
            <a:r>
              <a:rPr lang="en-US" b="1" dirty="0">
                <a:highlight>
                  <a:srgbClr val="00FFFF"/>
                </a:highlight>
              </a:rPr>
              <a:t>create a disk-to-disk copy of </a:t>
            </a:r>
            <a:r>
              <a:rPr lang="en-US" dirty="0"/>
              <a:t>the suspect drive. </a:t>
            </a:r>
          </a:p>
          <a:p>
            <a:r>
              <a:rPr lang="en-US" dirty="0"/>
              <a:t>Several imaging tools </a:t>
            </a:r>
            <a:r>
              <a:rPr lang="en-US" dirty="0">
                <a:highlight>
                  <a:srgbClr val="FFFF00"/>
                </a:highlight>
              </a:rPr>
              <a:t>can copy data exactly </a:t>
            </a:r>
            <a:r>
              <a:rPr lang="en-US" dirty="0"/>
              <a:t>from an older disk to a newer disk. </a:t>
            </a:r>
          </a:p>
          <a:p>
            <a:r>
              <a:rPr lang="en-US" dirty="0">
                <a:highlight>
                  <a:srgbClr val="00FFFF"/>
                </a:highlight>
              </a:rPr>
              <a:t>These programs can adjust the target disk’s </a:t>
            </a:r>
            <a:r>
              <a:rPr lang="en-US" dirty="0">
                <a:highlight>
                  <a:srgbClr val="FFFF00"/>
                </a:highlight>
              </a:rPr>
              <a:t>geometry</a:t>
            </a:r>
            <a:r>
              <a:rPr lang="en-US" dirty="0">
                <a:highlight>
                  <a:srgbClr val="00FFFF"/>
                </a:highlight>
              </a:rPr>
              <a:t> (its cylinder, head, and track configuration) so that the copied data matches the original suspect drive.</a:t>
            </a:r>
            <a:endParaRPr lang="en-IN" dirty="0">
              <a:highlight>
                <a:srgbClr val="00FFFF"/>
              </a:highlight>
            </a:endParaRPr>
          </a:p>
        </p:txBody>
      </p:sp>
    </p:spTree>
    <p:extLst>
      <p:ext uri="{BB962C8B-B14F-4D97-AF65-F5344CB8AC3E}">
        <p14:creationId xmlns:p14="http://schemas.microsoft.com/office/powerpoint/2010/main" val="296708228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39248-8563-0639-D991-2BEEE3486F2E}"/>
              </a:ext>
            </a:extLst>
          </p:cNvPr>
          <p:cNvSpPr>
            <a:spLocks noGrp="1"/>
          </p:cNvSpPr>
          <p:nvPr>
            <p:ph type="title"/>
          </p:nvPr>
        </p:nvSpPr>
        <p:spPr/>
        <p:txBody>
          <a:bodyPr/>
          <a:lstStyle/>
          <a:p>
            <a:r>
              <a:rPr lang="en-US" dirty="0"/>
              <a:t>logical acquisition or sparse acquisition</a:t>
            </a:r>
            <a:endParaRPr lang="en-IN" dirty="0"/>
          </a:p>
        </p:txBody>
      </p:sp>
      <p:sp>
        <p:nvSpPr>
          <p:cNvPr id="3" name="Content Placeholder 2">
            <a:extLst>
              <a:ext uri="{FF2B5EF4-FFF2-40B4-BE49-F238E27FC236}">
                <a16:creationId xmlns:a16="http://schemas.microsoft.com/office/drawing/2014/main" id="{C224801E-E66E-1985-6F43-3A43D0C63A75}"/>
              </a:ext>
            </a:extLst>
          </p:cNvPr>
          <p:cNvSpPr>
            <a:spLocks noGrp="1"/>
          </p:cNvSpPr>
          <p:nvPr>
            <p:ph idx="1"/>
          </p:nvPr>
        </p:nvSpPr>
        <p:spPr/>
        <p:txBody>
          <a:bodyPr/>
          <a:lstStyle/>
          <a:p>
            <a:r>
              <a:rPr lang="en-US" dirty="0"/>
              <a:t>Collecting evidence from a large drive can take several hours. </a:t>
            </a:r>
          </a:p>
          <a:p>
            <a:r>
              <a:rPr lang="en-US" dirty="0"/>
              <a:t>If your time is limited, consider using a logical acquisition or sparse acquisition data copy method. </a:t>
            </a:r>
          </a:p>
          <a:p>
            <a:r>
              <a:rPr lang="en-US" dirty="0">
                <a:solidFill>
                  <a:srgbClr val="FF0000"/>
                </a:solidFill>
              </a:rPr>
              <a:t>A logical acquisition </a:t>
            </a:r>
            <a:r>
              <a:rPr lang="en-US" dirty="0"/>
              <a:t>captures </a:t>
            </a:r>
            <a:r>
              <a:rPr lang="en-US" dirty="0">
                <a:highlight>
                  <a:srgbClr val="00FFFF"/>
                </a:highlight>
              </a:rPr>
              <a:t>only specific files of interest </a:t>
            </a:r>
            <a:r>
              <a:rPr lang="en-US" dirty="0"/>
              <a:t>to the case or specific types of files. </a:t>
            </a:r>
          </a:p>
          <a:p>
            <a:r>
              <a:rPr lang="en-US" dirty="0">
                <a:solidFill>
                  <a:srgbClr val="FF0000"/>
                </a:solidFill>
              </a:rPr>
              <a:t>A sparse acquisition </a:t>
            </a:r>
            <a:r>
              <a:rPr lang="en-US" dirty="0"/>
              <a:t>is similar but also </a:t>
            </a:r>
            <a:r>
              <a:rPr lang="en-US" dirty="0">
                <a:highlight>
                  <a:srgbClr val="00FFFF"/>
                </a:highlight>
              </a:rPr>
              <a:t>collects fragments of unallocated (deleted) data</a:t>
            </a:r>
            <a:r>
              <a:rPr lang="en-US" dirty="0"/>
              <a:t>; use this method only when you don’t need to examine the entire drive.</a:t>
            </a:r>
            <a:endParaRPr lang="en-IN" dirty="0"/>
          </a:p>
        </p:txBody>
      </p:sp>
    </p:spTree>
    <p:extLst>
      <p:ext uri="{BB962C8B-B14F-4D97-AF65-F5344CB8AC3E}">
        <p14:creationId xmlns:p14="http://schemas.microsoft.com/office/powerpoint/2010/main" val="178049748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00D1A-F37B-1F9D-0247-A7EF4DE6A95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AD0FC72-4560-A697-FF88-4CB503F450CA}"/>
              </a:ext>
            </a:extLst>
          </p:cNvPr>
          <p:cNvSpPr>
            <a:spLocks noGrp="1"/>
          </p:cNvSpPr>
          <p:nvPr>
            <p:ph idx="1"/>
          </p:nvPr>
        </p:nvSpPr>
        <p:spPr/>
        <p:txBody>
          <a:bodyPr/>
          <a:lstStyle/>
          <a:p>
            <a:r>
              <a:rPr lang="en-US" dirty="0"/>
              <a:t>An example of a </a:t>
            </a:r>
            <a:r>
              <a:rPr lang="en-US" dirty="0">
                <a:highlight>
                  <a:srgbClr val="FFFF00"/>
                </a:highlight>
              </a:rPr>
              <a:t>logical acquisition is an e-mail investigation </a:t>
            </a:r>
            <a:r>
              <a:rPr lang="en-US" dirty="0"/>
              <a:t>that requires collecting only Outlook .</a:t>
            </a:r>
            <a:r>
              <a:rPr lang="en-US" dirty="0" err="1"/>
              <a:t>pst</a:t>
            </a:r>
            <a:r>
              <a:rPr lang="en-US" dirty="0"/>
              <a:t> or .</a:t>
            </a:r>
            <a:r>
              <a:rPr lang="en-US" dirty="0" err="1"/>
              <a:t>ost</a:t>
            </a:r>
            <a:r>
              <a:rPr lang="en-US" dirty="0"/>
              <a:t> files. </a:t>
            </a:r>
          </a:p>
          <a:p>
            <a:r>
              <a:rPr lang="en-US" dirty="0"/>
              <a:t>Another example is collecting only specific records from a large RAID server. </a:t>
            </a:r>
          </a:p>
          <a:p>
            <a:r>
              <a:rPr lang="en-US" dirty="0"/>
              <a:t>If you have to recover data from a RAID server with several terabytes (TBs) of data storage, </a:t>
            </a:r>
            <a:r>
              <a:rPr lang="en-US" dirty="0">
                <a:highlight>
                  <a:srgbClr val="FFFF00"/>
                </a:highlight>
              </a:rPr>
              <a:t>the logical method might be the only way you can acquire the evidence.</a:t>
            </a:r>
            <a:endParaRPr lang="en-IN" dirty="0">
              <a:highlight>
                <a:srgbClr val="FFFF00"/>
              </a:highlight>
            </a:endParaRPr>
          </a:p>
        </p:txBody>
      </p:sp>
    </p:spTree>
    <p:extLst>
      <p:ext uri="{BB962C8B-B14F-4D97-AF65-F5344CB8AC3E}">
        <p14:creationId xmlns:p14="http://schemas.microsoft.com/office/powerpoint/2010/main" val="347693015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13EF3-57C0-E1BD-C260-432E1A577453}"/>
              </a:ext>
            </a:extLst>
          </p:cNvPr>
          <p:cNvSpPr>
            <a:spLocks noGrp="1"/>
          </p:cNvSpPr>
          <p:nvPr>
            <p:ph type="title"/>
          </p:nvPr>
        </p:nvSpPr>
        <p:spPr/>
        <p:txBody>
          <a:bodyPr/>
          <a:lstStyle/>
          <a:p>
            <a:r>
              <a:rPr lang="en-IN" dirty="0"/>
              <a:t>Compression</a:t>
            </a:r>
          </a:p>
        </p:txBody>
      </p:sp>
      <p:pic>
        <p:nvPicPr>
          <p:cNvPr id="4" name="Picture 3">
            <a:extLst>
              <a:ext uri="{FF2B5EF4-FFF2-40B4-BE49-F238E27FC236}">
                <a16:creationId xmlns:a16="http://schemas.microsoft.com/office/drawing/2014/main" id="{612C6D58-BEC3-8297-3F65-8DEC2C13498B}"/>
              </a:ext>
            </a:extLst>
          </p:cNvPr>
          <p:cNvPicPr>
            <a:picLocks noChangeAspect="1"/>
          </p:cNvPicPr>
          <p:nvPr/>
        </p:nvPicPr>
        <p:blipFill>
          <a:blip r:embed="rId2"/>
          <a:stretch>
            <a:fillRect/>
          </a:stretch>
        </p:blipFill>
        <p:spPr>
          <a:xfrm>
            <a:off x="9053512" y="0"/>
            <a:ext cx="2814638" cy="2357812"/>
          </a:xfrm>
          <a:prstGeom prst="rect">
            <a:avLst/>
          </a:prstGeom>
        </p:spPr>
      </p:pic>
      <p:sp>
        <p:nvSpPr>
          <p:cNvPr id="3" name="Content Placeholder 2">
            <a:extLst>
              <a:ext uri="{FF2B5EF4-FFF2-40B4-BE49-F238E27FC236}">
                <a16:creationId xmlns:a16="http://schemas.microsoft.com/office/drawing/2014/main" id="{A6A11E35-B7A6-246A-A611-DE863A93DBC4}"/>
              </a:ext>
            </a:extLst>
          </p:cNvPr>
          <p:cNvSpPr>
            <a:spLocks noGrp="1"/>
          </p:cNvSpPr>
          <p:nvPr>
            <p:ph idx="1"/>
          </p:nvPr>
        </p:nvSpPr>
        <p:spPr/>
        <p:txBody>
          <a:bodyPr>
            <a:normAutofit fontScale="92500" lnSpcReduction="20000"/>
          </a:bodyPr>
          <a:lstStyle/>
          <a:p>
            <a:r>
              <a:rPr lang="en-US" dirty="0"/>
              <a:t>Older Microsoft disk compression tools, such as DoubleSpace or DriveSpace, eliminate only slack disk space between files.</a:t>
            </a:r>
          </a:p>
          <a:p>
            <a:pPr lvl="1"/>
            <a:endParaRPr lang="en-US" dirty="0"/>
          </a:p>
          <a:p>
            <a:r>
              <a:rPr lang="en-US" dirty="0"/>
              <a:t> Other compression methods use an algorithm to reduce file size. Popular archiving tools, such as </a:t>
            </a:r>
            <a:r>
              <a:rPr lang="en-US" dirty="0" err="1"/>
              <a:t>PKZip</a:t>
            </a:r>
            <a:r>
              <a:rPr lang="en-US" dirty="0"/>
              <a:t>, WinZip, and WinRAR, use an algorithm referred to as lossless compression. </a:t>
            </a:r>
          </a:p>
          <a:p>
            <a:r>
              <a:rPr lang="en-US" dirty="0"/>
              <a:t>Compression algorithms for graphics files use what’s called lossy compression, which can change data.</a:t>
            </a:r>
          </a:p>
          <a:p>
            <a:r>
              <a:rPr lang="en-US" b="1" dirty="0">
                <a:highlight>
                  <a:srgbClr val="00FFFF"/>
                </a:highlight>
              </a:rPr>
              <a:t>An easy way to test lossless compression is to perform an MD5 or SHA-1 hash on a file before and after it’s compressed. </a:t>
            </a:r>
          </a:p>
          <a:p>
            <a:r>
              <a:rPr lang="en-US" b="1" dirty="0">
                <a:highlight>
                  <a:srgbClr val="00FFFF"/>
                </a:highlight>
              </a:rPr>
              <a:t>If the compression is done correctly, both versions have the same hash value.</a:t>
            </a:r>
            <a:endParaRPr lang="en-IN" b="1" dirty="0">
              <a:highlight>
                <a:srgbClr val="00FFFF"/>
              </a:highlight>
            </a:endParaRPr>
          </a:p>
        </p:txBody>
      </p:sp>
    </p:spTree>
    <p:extLst>
      <p:ext uri="{BB962C8B-B14F-4D97-AF65-F5344CB8AC3E}">
        <p14:creationId xmlns:p14="http://schemas.microsoft.com/office/powerpoint/2010/main" val="162332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63428-7D3D-7034-52EB-D38EC8FBE409}"/>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2CBEB0CC-714E-9CF6-9ADE-259CB20BEA9F}"/>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A022796D-9CCB-70DB-31E1-DD62916BB493}"/>
              </a:ext>
            </a:extLst>
          </p:cNvPr>
          <p:cNvPicPr>
            <a:picLocks noChangeAspect="1"/>
          </p:cNvPicPr>
          <p:nvPr/>
        </p:nvPicPr>
        <p:blipFill rotWithShape="1">
          <a:blip r:embed="rId2"/>
          <a:srcRect l="54374" t="29862" r="1797" b="13749"/>
          <a:stretch/>
        </p:blipFill>
        <p:spPr>
          <a:xfrm>
            <a:off x="1819275" y="464873"/>
            <a:ext cx="8191500" cy="5928253"/>
          </a:xfrm>
          <a:prstGeom prst="rect">
            <a:avLst/>
          </a:prstGeom>
        </p:spPr>
      </p:pic>
    </p:spTree>
    <p:extLst>
      <p:ext uri="{BB962C8B-B14F-4D97-AF65-F5344CB8AC3E}">
        <p14:creationId xmlns:p14="http://schemas.microsoft.com/office/powerpoint/2010/main" val="3407164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041C1-67E2-B6B0-0361-3DC8E5B2452B}"/>
              </a:ext>
            </a:extLst>
          </p:cNvPr>
          <p:cNvSpPr>
            <a:spLocks noGrp="1"/>
          </p:cNvSpPr>
          <p:nvPr>
            <p:ph type="title"/>
          </p:nvPr>
        </p:nvSpPr>
        <p:spPr/>
        <p:txBody>
          <a:bodyPr/>
          <a:lstStyle/>
          <a:p>
            <a:r>
              <a:rPr lang="en-IN" dirty="0"/>
              <a:t>Message Digest Algorithm </a:t>
            </a:r>
          </a:p>
        </p:txBody>
      </p:sp>
      <p:sp>
        <p:nvSpPr>
          <p:cNvPr id="3" name="Content Placeholder 2">
            <a:extLst>
              <a:ext uri="{FF2B5EF4-FFF2-40B4-BE49-F238E27FC236}">
                <a16:creationId xmlns:a16="http://schemas.microsoft.com/office/drawing/2014/main" id="{979C7299-6B99-8A2E-44B9-4DDF9A412021}"/>
              </a:ext>
            </a:extLst>
          </p:cNvPr>
          <p:cNvSpPr>
            <a:spLocks noGrp="1"/>
          </p:cNvSpPr>
          <p:nvPr>
            <p:ph idx="1"/>
          </p:nvPr>
        </p:nvSpPr>
        <p:spPr/>
        <p:txBody>
          <a:bodyPr/>
          <a:lstStyle/>
          <a:p>
            <a:r>
              <a:rPr lang="en-US" b="0" i="0" dirty="0">
                <a:solidFill>
                  <a:srgbClr val="202124"/>
                </a:solidFill>
                <a:effectLst/>
                <a:latin typeface="arial" panose="020B0604020202020204" pitchFamily="34" charset="0"/>
              </a:rPr>
              <a:t>The MD5 algorithm is intended for digital signature applications, where </a:t>
            </a:r>
            <a:r>
              <a:rPr lang="en-US" b="1" i="0" dirty="0">
                <a:solidFill>
                  <a:srgbClr val="202124"/>
                </a:solidFill>
                <a:effectLst/>
                <a:latin typeface="arial" panose="020B0604020202020204" pitchFamily="34" charset="0"/>
              </a:rPr>
              <a:t>a large file must be 'compressed' in a secure manner before being encrypted with a private (secret) key under a public-key cryptosystem</a:t>
            </a:r>
          </a:p>
          <a:p>
            <a:endParaRPr lang="en-US" b="1" dirty="0">
              <a:solidFill>
                <a:srgbClr val="202124"/>
              </a:solidFill>
              <a:latin typeface="arial" panose="020B0604020202020204" pitchFamily="34" charset="0"/>
            </a:endParaRPr>
          </a:p>
          <a:p>
            <a:r>
              <a:rPr lang="en-US" b="0" i="0" dirty="0">
                <a:solidFill>
                  <a:srgbClr val="202124"/>
                </a:solidFill>
                <a:effectLst/>
                <a:latin typeface="arial" panose="020B0604020202020204" pitchFamily="34" charset="0"/>
              </a:rPr>
              <a:t>In cryptography, SHA-1 (</a:t>
            </a:r>
            <a:r>
              <a:rPr lang="en-US" b="1" i="0" dirty="0">
                <a:solidFill>
                  <a:srgbClr val="202124"/>
                </a:solidFill>
                <a:effectLst/>
                <a:latin typeface="arial" panose="020B0604020202020204" pitchFamily="34" charset="0"/>
              </a:rPr>
              <a:t>Secure Hash Algorithm 1</a:t>
            </a:r>
            <a:r>
              <a:rPr lang="en-US" b="0" i="0" dirty="0">
                <a:solidFill>
                  <a:srgbClr val="202124"/>
                </a:solidFill>
                <a:effectLst/>
                <a:latin typeface="arial" panose="020B0604020202020204" pitchFamily="34" charset="0"/>
              </a:rPr>
              <a:t>) is a cryptographically broken but still widely used hash function which takes an input and produces a 160-bit (20-byte) hash value</a:t>
            </a:r>
            <a:endParaRPr lang="en-IN" dirty="0"/>
          </a:p>
        </p:txBody>
      </p:sp>
    </p:spTree>
    <p:extLst>
      <p:ext uri="{BB962C8B-B14F-4D97-AF65-F5344CB8AC3E}">
        <p14:creationId xmlns:p14="http://schemas.microsoft.com/office/powerpoint/2010/main" val="427034995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A10CE-DC0C-05B5-C0E7-C5AE864C4F80}"/>
              </a:ext>
            </a:extLst>
          </p:cNvPr>
          <p:cNvSpPr>
            <a:spLocks noGrp="1"/>
          </p:cNvSpPr>
          <p:nvPr>
            <p:ph type="title"/>
          </p:nvPr>
        </p:nvSpPr>
        <p:spPr/>
        <p:txBody>
          <a:bodyPr/>
          <a:lstStyle/>
          <a:p>
            <a:r>
              <a:rPr lang="en-US" dirty="0"/>
              <a:t>Contingency planning for image acquisitions,</a:t>
            </a:r>
            <a:endParaRPr lang="en-IN" dirty="0"/>
          </a:p>
        </p:txBody>
      </p:sp>
      <p:sp>
        <p:nvSpPr>
          <p:cNvPr id="3" name="Content Placeholder 2">
            <a:extLst>
              <a:ext uri="{FF2B5EF4-FFF2-40B4-BE49-F238E27FC236}">
                <a16:creationId xmlns:a16="http://schemas.microsoft.com/office/drawing/2014/main" id="{C153809B-6642-66A4-3F5E-5CBFA7DF154C}"/>
              </a:ext>
            </a:extLst>
          </p:cNvPr>
          <p:cNvSpPr>
            <a:spLocks noGrp="1"/>
          </p:cNvSpPr>
          <p:nvPr>
            <p:ph idx="1"/>
          </p:nvPr>
        </p:nvSpPr>
        <p:spPr/>
        <p:txBody>
          <a:bodyPr>
            <a:normAutofit lnSpcReduction="10000"/>
          </a:bodyPr>
          <a:lstStyle/>
          <a:p>
            <a:pPr marL="342900" lvl="0" indent="-342900" algn="just">
              <a:lnSpc>
                <a:spcPct val="150000"/>
              </a:lnSpc>
              <a:tabLst>
                <a:tab pos="457200"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Precautions needed to protect digital evidence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tabLst>
                <a:tab pos="457200"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Contingency plans in case of software or hardware failure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tabLst>
                <a:tab pos="457200"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Importance of creating a duplicate of disk-to-image file</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tabLst>
                <a:tab pos="457200"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Making at least two images of collected digital evidence using different tools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tabLst>
                <a:tab pos="457200" algn="l"/>
              </a:tabLst>
            </a:pPr>
            <a:r>
              <a:rPr lang="en-IN" sz="2800" dirty="0">
                <a:effectLst/>
                <a:latin typeface="Calibri" panose="020F0502020204030204" pitchFamily="34" charset="0"/>
                <a:ea typeface="Calibri" panose="020F0502020204030204" pitchFamily="34" charset="0"/>
                <a:cs typeface="Times New Roman" panose="02020603050405020304" pitchFamily="18" charset="0"/>
              </a:rPr>
              <a:t>Standard practice of using multiple imaging tools for reliability.</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4709979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60219-3ED2-30AD-E329-43538AF3063F}"/>
              </a:ext>
            </a:extLst>
          </p:cNvPr>
          <p:cNvSpPr>
            <a:spLocks noGrp="1"/>
          </p:cNvSpPr>
          <p:nvPr>
            <p:ph idx="1"/>
          </p:nvPr>
        </p:nvSpPr>
        <p:spPr>
          <a:xfrm>
            <a:off x="838200" y="661737"/>
            <a:ext cx="10515600" cy="5991726"/>
          </a:xfrm>
        </p:spPr>
        <p:txBody>
          <a:bodyPr>
            <a:normAutofit fontScale="92500" lnSpcReduction="10000"/>
          </a:bodyPr>
          <a:lstStyle/>
          <a:p>
            <a:r>
              <a:rPr lang="en-US" dirty="0"/>
              <a:t>Many acquisition tools don’t copy data in the host protected area (</a:t>
            </a:r>
            <a:r>
              <a:rPr lang="en-US" dirty="0">
                <a:highlight>
                  <a:srgbClr val="FFFF00"/>
                </a:highlight>
              </a:rPr>
              <a:t>HPA) </a:t>
            </a:r>
            <a:r>
              <a:rPr lang="en-US" dirty="0"/>
              <a:t>of a disk drive.</a:t>
            </a:r>
          </a:p>
          <a:p>
            <a:pPr lvl="3"/>
            <a:r>
              <a:rPr lang="en-US" b="0" i="0" dirty="0">
                <a:solidFill>
                  <a:srgbClr val="202124"/>
                </a:solidFill>
                <a:effectLst/>
                <a:latin typeface="arial" panose="020B0604020202020204" pitchFamily="34" charset="0"/>
              </a:rPr>
              <a:t>The Host Protected Area (HPA) as defined is a reserved area on a Hard Disk Drive (HDD).It was designed to store </a:t>
            </a:r>
            <a:r>
              <a:rPr lang="en-US" b="1" i="0" dirty="0">
                <a:solidFill>
                  <a:srgbClr val="202124"/>
                </a:solidFill>
                <a:effectLst/>
                <a:latin typeface="arial" panose="020B0604020202020204" pitchFamily="34" charset="0"/>
              </a:rPr>
              <a:t>information in such a way that it cannot be easily modified, changed, or accessed by the user, BIOS, or the OS</a:t>
            </a:r>
            <a:r>
              <a:rPr lang="en-US" b="0" i="0" dirty="0">
                <a:solidFill>
                  <a:srgbClr val="202124"/>
                </a:solidFill>
                <a:effectLst/>
                <a:latin typeface="arial" panose="020B0604020202020204" pitchFamily="34" charset="0"/>
              </a:rPr>
              <a:t>.</a:t>
            </a:r>
          </a:p>
          <a:p>
            <a:pPr lvl="3"/>
            <a:r>
              <a:rPr lang="en-US" b="0" i="0" dirty="0">
                <a:solidFill>
                  <a:srgbClr val="202122"/>
                </a:solidFill>
                <a:effectLst/>
                <a:latin typeface="Arial" panose="020B0604020202020204" pitchFamily="34" charset="0"/>
              </a:rPr>
              <a:t>Computer manufacturers may use the area to contain a preloaded OS for install and recovery purposes (instead of providing DVD or CD media).</a:t>
            </a:r>
          </a:p>
          <a:p>
            <a:r>
              <a:rPr lang="en-US" dirty="0">
                <a:highlight>
                  <a:srgbClr val="FFFF00"/>
                </a:highlight>
              </a:rPr>
              <a:t>For these situations, consider using a hardware acquisition tool that can access the drive at the BIOS level</a:t>
            </a:r>
          </a:p>
          <a:p>
            <a:pPr algn="l">
              <a:buFont typeface="+mj-lt"/>
              <a:buAutoNum type="arabicPeriod"/>
            </a:pPr>
            <a:r>
              <a:rPr lang="en-US" b="0" i="0" dirty="0">
                <a:solidFill>
                  <a:srgbClr val="374151"/>
                </a:solidFill>
                <a:effectLst/>
                <a:latin typeface="Söhne"/>
              </a:rPr>
              <a:t>Definition: Host Protected Area (HPA) is a section of a hard disk drive that is reserved and not accessible to the end user or the operating system.</a:t>
            </a:r>
          </a:p>
          <a:p>
            <a:pPr algn="l">
              <a:buFont typeface="+mj-lt"/>
              <a:buAutoNum type="arabicPeriod"/>
            </a:pPr>
            <a:r>
              <a:rPr lang="en-US" b="0" i="0" dirty="0">
                <a:solidFill>
                  <a:srgbClr val="374151"/>
                </a:solidFill>
                <a:effectLst/>
                <a:latin typeface="Söhne"/>
              </a:rPr>
              <a:t>Purpose: The HPA is used to store important data for the functioning of the drive such as diagnostic information, factory settings, and firmware updates.</a:t>
            </a:r>
          </a:p>
          <a:p>
            <a:pPr algn="l">
              <a:buFont typeface="+mj-lt"/>
              <a:buAutoNum type="arabicPeriod"/>
            </a:pPr>
            <a:r>
              <a:rPr lang="en-US" b="0" i="0" dirty="0">
                <a:solidFill>
                  <a:srgbClr val="374151"/>
                </a:solidFill>
                <a:effectLst/>
                <a:latin typeface="Söhne"/>
              </a:rPr>
              <a:t>Accessibility: The HPA is not accessible to the end user or the operating system, and its size can be modified by the manufacturer or special software utilities.</a:t>
            </a:r>
          </a:p>
          <a:p>
            <a:endParaRPr lang="en-US" b="0" i="0" dirty="0">
              <a:solidFill>
                <a:srgbClr val="202122"/>
              </a:solidFill>
              <a:effectLst/>
              <a:highlight>
                <a:srgbClr val="FFFF00"/>
              </a:highlight>
              <a:latin typeface="Arial" panose="020B0604020202020204" pitchFamily="34" charset="0"/>
            </a:endParaRPr>
          </a:p>
          <a:p>
            <a:pPr lvl="3"/>
            <a:endParaRPr lang="en-US" b="0" i="0" dirty="0">
              <a:solidFill>
                <a:srgbClr val="202124"/>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23287478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00169-1F12-1DD2-F500-806335F8D315}"/>
              </a:ext>
            </a:extLst>
          </p:cNvPr>
          <p:cNvSpPr>
            <a:spLocks noGrp="1"/>
          </p:cNvSpPr>
          <p:nvPr>
            <p:ph type="title"/>
          </p:nvPr>
        </p:nvSpPr>
        <p:spPr/>
        <p:txBody>
          <a:bodyPr>
            <a:normAutofit/>
          </a:bodyPr>
          <a:lstStyle/>
          <a:p>
            <a:r>
              <a:rPr lang="en-US" sz="4800" dirty="0">
                <a:solidFill>
                  <a:prstClr val="black"/>
                </a:solidFill>
                <a:latin typeface="Calibri" panose="020F0502020204030204"/>
                <a:ea typeface="+mn-ea"/>
                <a:cs typeface="+mn-cs"/>
              </a:rPr>
              <a:t>C</a:t>
            </a:r>
            <a:r>
              <a:rPr kumimoji="0" lang="en-US" sz="4800" b="0" i="0" u="none" strike="noStrike" kern="1200" cap="none" spc="0" normalizeH="0" baseline="0" noProof="0" dirty="0" err="1">
                <a:ln>
                  <a:noFill/>
                </a:ln>
                <a:solidFill>
                  <a:prstClr val="black"/>
                </a:solidFill>
                <a:effectLst/>
                <a:uLnTx/>
                <a:uFillTx/>
                <a:latin typeface="Calibri" panose="020F0502020204030204"/>
                <a:ea typeface="+mn-ea"/>
                <a:cs typeface="+mn-cs"/>
              </a:rPr>
              <a:t>ontingency</a:t>
            </a:r>
            <a:r>
              <a:rPr kumimoji="0" lang="en-US" sz="4800" b="0" i="0" u="none" strike="noStrike" kern="1200" cap="none" spc="0" normalizeH="0" baseline="0" noProof="0" dirty="0">
                <a:ln>
                  <a:noFill/>
                </a:ln>
                <a:solidFill>
                  <a:prstClr val="black"/>
                </a:solidFill>
                <a:effectLst/>
                <a:uLnTx/>
                <a:uFillTx/>
                <a:latin typeface="Calibri" panose="020F0502020204030204"/>
                <a:ea typeface="+mn-ea"/>
                <a:cs typeface="+mn-cs"/>
              </a:rPr>
              <a:t> planning</a:t>
            </a:r>
            <a:endParaRPr lang="en-IN" sz="7200" dirty="0"/>
          </a:p>
        </p:txBody>
      </p:sp>
      <p:sp>
        <p:nvSpPr>
          <p:cNvPr id="3" name="Content Placeholder 2">
            <a:extLst>
              <a:ext uri="{FF2B5EF4-FFF2-40B4-BE49-F238E27FC236}">
                <a16:creationId xmlns:a16="http://schemas.microsoft.com/office/drawing/2014/main" id="{AD8E9C55-3162-C8F3-A5E0-01A21E61BFB3}"/>
              </a:ext>
            </a:extLst>
          </p:cNvPr>
          <p:cNvSpPr>
            <a:spLocks noGrp="1"/>
          </p:cNvSpPr>
          <p:nvPr>
            <p:ph idx="1"/>
          </p:nvPr>
        </p:nvSpPr>
        <p:spPr>
          <a:xfrm>
            <a:off x="838200" y="1825625"/>
            <a:ext cx="10515600" cy="4851400"/>
          </a:xfrm>
        </p:spPr>
        <p:txBody>
          <a:bodyPr>
            <a:normAutofit fontScale="92500" lnSpcReduction="20000"/>
          </a:bodyPr>
          <a:lstStyle/>
          <a:p>
            <a:r>
              <a:rPr lang="en-US" dirty="0"/>
              <a:t>As part of your contingency planning, you must be prepared to deal with </a:t>
            </a:r>
            <a:r>
              <a:rPr lang="en-US" dirty="0">
                <a:highlight>
                  <a:srgbClr val="FFFF00"/>
                </a:highlight>
              </a:rPr>
              <a:t>encrypted drives</a:t>
            </a:r>
            <a:r>
              <a:rPr lang="en-US" dirty="0"/>
              <a:t>. </a:t>
            </a:r>
          </a:p>
          <a:p>
            <a:r>
              <a:rPr lang="en-US" dirty="0"/>
              <a:t>A static acquisition on most whole disk encrypted drives currently involves decrypting the drives, </a:t>
            </a:r>
            <a:r>
              <a:rPr lang="en-US" dirty="0">
                <a:highlight>
                  <a:srgbClr val="FFFF00"/>
                </a:highlight>
              </a:rPr>
              <a:t>which requires the user’s cooperation </a:t>
            </a:r>
            <a:r>
              <a:rPr lang="en-US" dirty="0"/>
              <a:t>in providing the decryption key.</a:t>
            </a:r>
          </a:p>
          <a:p>
            <a:r>
              <a:rPr lang="en-US" dirty="0"/>
              <a:t> Most whole disk </a:t>
            </a:r>
            <a:r>
              <a:rPr lang="en-US" dirty="0">
                <a:highlight>
                  <a:srgbClr val="FFFF00"/>
                </a:highlight>
              </a:rPr>
              <a:t>encrypted tools at least have a manual process </a:t>
            </a:r>
            <a:r>
              <a:rPr lang="en-US" dirty="0"/>
              <a:t>for decrypting data, which is converting the encrypted disk to an unencrypted disk. </a:t>
            </a:r>
          </a:p>
          <a:p>
            <a:r>
              <a:rPr lang="en-US" dirty="0"/>
              <a:t>This process can take several hours, depending on the disk size. </a:t>
            </a:r>
          </a:p>
          <a:p>
            <a:r>
              <a:rPr lang="en-US" dirty="0"/>
              <a:t>One good thing about encryption use is that data </a:t>
            </a:r>
            <a:r>
              <a:rPr lang="en-US" dirty="0">
                <a:highlight>
                  <a:srgbClr val="FFFF00"/>
                </a:highlight>
              </a:rPr>
              <a:t>isn’t altered, in that free and slack space aren’t changed.</a:t>
            </a:r>
          </a:p>
          <a:p>
            <a:r>
              <a:rPr lang="en-US" dirty="0"/>
              <a:t>Researchers at Princeton </a:t>
            </a:r>
            <a:r>
              <a:rPr lang="en-US" dirty="0">
                <a:highlight>
                  <a:srgbClr val="FFFF00"/>
                </a:highlight>
              </a:rPr>
              <a:t>University have produced a technique to recover passwords and passphrases from RAM</a:t>
            </a:r>
            <a:endParaRPr lang="en-IN" dirty="0">
              <a:highlight>
                <a:srgbClr val="FFFF00"/>
              </a:highlight>
            </a:endParaRPr>
          </a:p>
        </p:txBody>
      </p:sp>
    </p:spTree>
    <p:extLst>
      <p:ext uri="{BB962C8B-B14F-4D97-AF65-F5344CB8AC3E}">
        <p14:creationId xmlns:p14="http://schemas.microsoft.com/office/powerpoint/2010/main" val="38529803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8FFA9-2451-EBEC-743D-F86F613C9517}"/>
              </a:ext>
            </a:extLst>
          </p:cNvPr>
          <p:cNvSpPr>
            <a:spLocks noGrp="1"/>
          </p:cNvSpPr>
          <p:nvPr>
            <p:ph type="title"/>
          </p:nvPr>
        </p:nvSpPr>
        <p:spPr/>
        <p:txBody>
          <a:bodyPr/>
          <a:lstStyle/>
          <a:p>
            <a:r>
              <a:rPr lang="en-IN" dirty="0"/>
              <a:t>Using acquisition tools, </a:t>
            </a:r>
          </a:p>
        </p:txBody>
      </p:sp>
      <p:sp>
        <p:nvSpPr>
          <p:cNvPr id="3" name="Content Placeholder 2">
            <a:extLst>
              <a:ext uri="{FF2B5EF4-FFF2-40B4-BE49-F238E27FC236}">
                <a16:creationId xmlns:a16="http://schemas.microsoft.com/office/drawing/2014/main" id="{BA677239-F055-B12E-1DA0-296FB0A3597D}"/>
              </a:ext>
            </a:extLst>
          </p:cNvPr>
          <p:cNvSpPr>
            <a:spLocks noGrp="1"/>
          </p:cNvSpPr>
          <p:nvPr>
            <p:ph idx="1"/>
          </p:nvPr>
        </p:nvSpPr>
        <p:spPr/>
        <p:txBody>
          <a:bodyPr/>
          <a:lstStyle/>
          <a:p>
            <a:r>
              <a:rPr lang="en-US" dirty="0"/>
              <a:t>Many computer forensics software vendors have developed </a:t>
            </a:r>
            <a:r>
              <a:rPr lang="en-US" dirty="0">
                <a:highlight>
                  <a:srgbClr val="FFFF00"/>
                </a:highlight>
              </a:rPr>
              <a:t>acquisition tools that run in Windows</a:t>
            </a:r>
          </a:p>
          <a:p>
            <a:r>
              <a:rPr lang="en-US" b="1" dirty="0"/>
              <a:t>Windows can easily contaminate your evidence drive, </a:t>
            </a:r>
            <a:r>
              <a:rPr lang="en-US" b="1" dirty="0">
                <a:solidFill>
                  <a:srgbClr val="FF0000"/>
                </a:solidFill>
              </a:rPr>
              <a:t>you must protect it with a </a:t>
            </a:r>
            <a:r>
              <a:rPr lang="en-US" b="1" dirty="0">
                <a:solidFill>
                  <a:srgbClr val="FF0000"/>
                </a:solidFill>
                <a:highlight>
                  <a:srgbClr val="FFFF00"/>
                </a:highlight>
              </a:rPr>
              <a:t>well-te</a:t>
            </a:r>
            <a:r>
              <a:rPr lang="en-US" b="1" dirty="0">
                <a:highlight>
                  <a:srgbClr val="FFFF00"/>
                </a:highlight>
              </a:rPr>
              <a:t>sted write-blocking hardware device</a:t>
            </a:r>
            <a:r>
              <a:rPr lang="en-US" b="1" dirty="0"/>
              <a:t>.</a:t>
            </a:r>
          </a:p>
          <a:p>
            <a:r>
              <a:rPr lang="en-US" b="1" dirty="0"/>
              <a:t>Another drawback is that most Windows </a:t>
            </a:r>
            <a:r>
              <a:rPr lang="en-US" b="1" dirty="0">
                <a:highlight>
                  <a:srgbClr val="FFFF00"/>
                </a:highlight>
              </a:rPr>
              <a:t>tools can’t acquire data </a:t>
            </a:r>
            <a:r>
              <a:rPr lang="en-US" dirty="0"/>
              <a:t>from a In </a:t>
            </a:r>
            <a:r>
              <a:rPr lang="en-US" dirty="0" err="1"/>
              <a:t>addit</a:t>
            </a:r>
            <a:r>
              <a:rPr lang="en-US" b="1" dirty="0" err="1">
                <a:highlight>
                  <a:srgbClr val="FFFF00"/>
                </a:highlight>
              </a:rPr>
              <a:t>disk’s</a:t>
            </a:r>
            <a:r>
              <a:rPr lang="en-US" b="1" dirty="0">
                <a:highlight>
                  <a:srgbClr val="FFFF00"/>
                </a:highlight>
              </a:rPr>
              <a:t> host protected area.</a:t>
            </a:r>
          </a:p>
          <a:p>
            <a:r>
              <a:rPr lang="en-US" dirty="0"/>
              <a:t>ion, </a:t>
            </a:r>
            <a:r>
              <a:rPr lang="en-US" dirty="0">
                <a:highlight>
                  <a:srgbClr val="FFFF00"/>
                </a:highlight>
              </a:rPr>
              <a:t>some countries haven’t yet accepted </a:t>
            </a:r>
            <a:r>
              <a:rPr lang="en-US" dirty="0"/>
              <a:t>the use of write-blocking devices for data acquisitions.</a:t>
            </a:r>
            <a:endParaRPr lang="en-IN" dirty="0"/>
          </a:p>
        </p:txBody>
      </p:sp>
    </p:spTree>
    <p:extLst>
      <p:ext uri="{BB962C8B-B14F-4D97-AF65-F5344CB8AC3E}">
        <p14:creationId xmlns:p14="http://schemas.microsoft.com/office/powerpoint/2010/main" val="417849983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B80A1-8CA8-0D04-E8E7-198106ED8E27}"/>
              </a:ext>
            </a:extLst>
          </p:cNvPr>
          <p:cNvSpPr>
            <a:spLocks noGrp="1"/>
          </p:cNvSpPr>
          <p:nvPr>
            <p:ph type="title"/>
          </p:nvPr>
        </p:nvSpPr>
        <p:spPr/>
        <p:txBody>
          <a:bodyPr/>
          <a:lstStyle/>
          <a:p>
            <a:r>
              <a:rPr lang="en-US" dirty="0"/>
              <a:t>Windows XP Write-Protection with USB Device</a:t>
            </a:r>
            <a:endParaRPr lang="en-IN" dirty="0"/>
          </a:p>
        </p:txBody>
      </p:sp>
      <p:sp>
        <p:nvSpPr>
          <p:cNvPr id="3" name="Content Placeholder 2">
            <a:extLst>
              <a:ext uri="{FF2B5EF4-FFF2-40B4-BE49-F238E27FC236}">
                <a16:creationId xmlns:a16="http://schemas.microsoft.com/office/drawing/2014/main" id="{60444B6A-DDB1-6FCA-FDB7-9099FB4B51AF}"/>
              </a:ext>
            </a:extLst>
          </p:cNvPr>
          <p:cNvSpPr>
            <a:spLocks noGrp="1"/>
          </p:cNvSpPr>
          <p:nvPr>
            <p:ph idx="1"/>
          </p:nvPr>
        </p:nvSpPr>
        <p:spPr/>
        <p:txBody>
          <a:bodyPr/>
          <a:lstStyle/>
          <a:p>
            <a:r>
              <a:rPr lang="en-US" dirty="0"/>
              <a:t>When Microsoft updated Windows XP with Service Pack 2 (SP2), a new feature </a:t>
            </a:r>
            <a:r>
              <a:rPr lang="en-US" dirty="0">
                <a:highlight>
                  <a:srgbClr val="FFFF00"/>
                </a:highlight>
              </a:rPr>
              <a:t>was added to the Registry</a:t>
            </a:r>
            <a:r>
              <a:rPr lang="en-US" dirty="0"/>
              <a:t>: The USB write-protection feature blocks any </a:t>
            </a:r>
            <a:r>
              <a:rPr lang="en-US" dirty="0">
                <a:highlight>
                  <a:srgbClr val="FFFF00"/>
                </a:highlight>
              </a:rPr>
              <a:t>writing to USB devices</a:t>
            </a:r>
            <a:r>
              <a:rPr lang="en-US" dirty="0"/>
              <a:t>.</a:t>
            </a:r>
          </a:p>
          <a:p>
            <a:r>
              <a:rPr lang="en-US" dirty="0"/>
              <a:t>On your acquisition workstation, simply connect the suspect drive to the USB external </a:t>
            </a:r>
            <a:r>
              <a:rPr lang="en-US" dirty="0">
                <a:highlight>
                  <a:srgbClr val="FFFF00"/>
                </a:highlight>
              </a:rPr>
              <a:t>drive or connector after you’ve modified the Windows Registry to enable write-protection.</a:t>
            </a:r>
          </a:p>
          <a:p>
            <a:r>
              <a:rPr lang="en-US" dirty="0"/>
              <a:t>The disadvantage is that your target drive needs to be connected to an </a:t>
            </a:r>
            <a:r>
              <a:rPr lang="en-US" dirty="0">
                <a:highlight>
                  <a:srgbClr val="FFFF00"/>
                </a:highlight>
              </a:rPr>
              <a:t>internal PATA (IDE), SATA, or SCSI controller</a:t>
            </a:r>
            <a:r>
              <a:rPr lang="en-US" dirty="0"/>
              <a:t>, not another USB external drive.</a:t>
            </a:r>
            <a:endParaRPr lang="en-IN" dirty="0"/>
          </a:p>
        </p:txBody>
      </p:sp>
      <p:pic>
        <p:nvPicPr>
          <p:cNvPr id="4" name="Picture 3">
            <a:extLst>
              <a:ext uri="{FF2B5EF4-FFF2-40B4-BE49-F238E27FC236}">
                <a16:creationId xmlns:a16="http://schemas.microsoft.com/office/drawing/2014/main" id="{2C494BE5-358B-092D-C19B-E3EC51422CA7}"/>
              </a:ext>
            </a:extLst>
          </p:cNvPr>
          <p:cNvPicPr>
            <a:picLocks noChangeAspect="1"/>
          </p:cNvPicPr>
          <p:nvPr/>
        </p:nvPicPr>
        <p:blipFill>
          <a:blip r:embed="rId3"/>
          <a:stretch>
            <a:fillRect/>
          </a:stretch>
        </p:blipFill>
        <p:spPr>
          <a:xfrm>
            <a:off x="9980923" y="5124449"/>
            <a:ext cx="2106302" cy="1571625"/>
          </a:xfrm>
          <a:prstGeom prst="rect">
            <a:avLst/>
          </a:prstGeom>
        </p:spPr>
      </p:pic>
    </p:spTree>
    <p:extLst>
      <p:ext uri="{BB962C8B-B14F-4D97-AF65-F5344CB8AC3E}">
        <p14:creationId xmlns:p14="http://schemas.microsoft.com/office/powerpoint/2010/main" val="22191063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4C12A-F7F0-7A0F-1A4B-ECCD7041B49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5CAA580-9971-5F0D-456A-C888B8144035}"/>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AE71B718-F870-AD8B-8D9A-A067FE6BBA8F}"/>
              </a:ext>
            </a:extLst>
          </p:cNvPr>
          <p:cNvPicPr>
            <a:picLocks noChangeAspect="1"/>
          </p:cNvPicPr>
          <p:nvPr/>
        </p:nvPicPr>
        <p:blipFill>
          <a:blip r:embed="rId2"/>
          <a:stretch>
            <a:fillRect/>
          </a:stretch>
        </p:blipFill>
        <p:spPr>
          <a:xfrm>
            <a:off x="0" y="285358"/>
            <a:ext cx="5866410" cy="4368380"/>
          </a:xfrm>
          <a:prstGeom prst="rect">
            <a:avLst/>
          </a:prstGeom>
        </p:spPr>
      </p:pic>
      <p:pic>
        <p:nvPicPr>
          <p:cNvPr id="1026" name="Picture 2" descr="SATA Vs PATA Explained - YouTube">
            <a:extLst>
              <a:ext uri="{FF2B5EF4-FFF2-40B4-BE49-F238E27FC236}">
                <a16:creationId xmlns:a16="http://schemas.microsoft.com/office/drawing/2014/main" id="{10ABF76D-DE1F-FB5E-C82F-1E5AC1A78E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9870" b="24848"/>
          <a:stretch/>
        </p:blipFill>
        <p:spPr bwMode="auto">
          <a:xfrm>
            <a:off x="5201410" y="1228315"/>
            <a:ext cx="6003947" cy="3619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046574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08403-EF23-4D41-A91B-318460648AE1}"/>
              </a:ext>
            </a:extLst>
          </p:cNvPr>
          <p:cNvSpPr>
            <a:spLocks noGrp="1"/>
          </p:cNvSpPr>
          <p:nvPr>
            <p:ph type="title"/>
          </p:nvPr>
        </p:nvSpPr>
        <p:spPr/>
        <p:txBody>
          <a:bodyPr/>
          <a:lstStyle/>
          <a:p>
            <a:r>
              <a:rPr lang="en-IN" dirty="0"/>
              <a:t>Steps </a:t>
            </a:r>
          </a:p>
        </p:txBody>
      </p:sp>
      <p:sp>
        <p:nvSpPr>
          <p:cNvPr id="3" name="Content Placeholder 2">
            <a:extLst>
              <a:ext uri="{FF2B5EF4-FFF2-40B4-BE49-F238E27FC236}">
                <a16:creationId xmlns:a16="http://schemas.microsoft.com/office/drawing/2014/main" id="{26A78680-0AA2-DAA5-A34E-BADD0246CDA0}"/>
              </a:ext>
            </a:extLst>
          </p:cNvPr>
          <p:cNvSpPr>
            <a:spLocks noGrp="1"/>
          </p:cNvSpPr>
          <p:nvPr>
            <p:ph idx="1"/>
          </p:nvPr>
        </p:nvSpPr>
        <p:spPr/>
        <p:txBody>
          <a:bodyPr/>
          <a:lstStyle/>
          <a:p>
            <a:r>
              <a:rPr lang="en-US" dirty="0"/>
              <a:t>To update the Registry, you need to perform three tasks. </a:t>
            </a:r>
          </a:p>
          <a:p>
            <a:r>
              <a:rPr lang="en-US" dirty="0"/>
              <a:t>First</a:t>
            </a:r>
            <a:r>
              <a:rPr lang="en-US" dirty="0">
                <a:highlight>
                  <a:srgbClr val="FFFF00"/>
                </a:highlight>
              </a:rPr>
              <a:t>, back up the Registry </a:t>
            </a:r>
            <a:r>
              <a:rPr lang="en-US" dirty="0"/>
              <a:t>in case something fails while you’re modifying it. </a:t>
            </a:r>
          </a:p>
          <a:p>
            <a:r>
              <a:rPr lang="en-US" dirty="0"/>
              <a:t>Second, </a:t>
            </a:r>
            <a:r>
              <a:rPr lang="en-US" dirty="0">
                <a:highlight>
                  <a:srgbClr val="FFFF00"/>
                </a:highlight>
              </a:rPr>
              <a:t>modify the Registry </a:t>
            </a:r>
            <a:r>
              <a:rPr lang="en-US" dirty="0"/>
              <a:t>with the write protection feature. </a:t>
            </a:r>
          </a:p>
          <a:p>
            <a:r>
              <a:rPr lang="en-US" dirty="0"/>
              <a:t>Third, create two desktop icons to automate switching between enabling and disabling writes to the USB device</a:t>
            </a:r>
            <a:endParaRPr lang="en-IN" dirty="0"/>
          </a:p>
        </p:txBody>
      </p:sp>
    </p:spTree>
    <p:extLst>
      <p:ext uri="{BB962C8B-B14F-4D97-AF65-F5344CB8AC3E}">
        <p14:creationId xmlns:p14="http://schemas.microsoft.com/office/powerpoint/2010/main" val="50895773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48117-E05B-BDE1-4870-FE1189EDF6CB}"/>
              </a:ext>
            </a:extLst>
          </p:cNvPr>
          <p:cNvSpPr>
            <a:spLocks noGrp="1"/>
          </p:cNvSpPr>
          <p:nvPr>
            <p:ph type="title"/>
          </p:nvPr>
        </p:nvSpPr>
        <p:spPr/>
        <p:txBody>
          <a:bodyPr/>
          <a:lstStyle/>
          <a:p>
            <a:r>
              <a:rPr lang="en-IN" dirty="0"/>
              <a:t>Backing Up the Registry</a:t>
            </a:r>
          </a:p>
        </p:txBody>
      </p:sp>
      <p:sp>
        <p:nvSpPr>
          <p:cNvPr id="3" name="Content Placeholder 2">
            <a:extLst>
              <a:ext uri="{FF2B5EF4-FFF2-40B4-BE49-F238E27FC236}">
                <a16:creationId xmlns:a16="http://schemas.microsoft.com/office/drawing/2014/main" id="{D8E78D21-4228-398B-6469-B2ABE935DE64}"/>
              </a:ext>
            </a:extLst>
          </p:cNvPr>
          <p:cNvSpPr>
            <a:spLocks noGrp="1"/>
          </p:cNvSpPr>
          <p:nvPr>
            <p:ph idx="1"/>
          </p:nvPr>
        </p:nvSpPr>
        <p:spPr/>
        <p:txBody>
          <a:bodyPr/>
          <a:lstStyle/>
          <a:p>
            <a:r>
              <a:rPr lang="en-US" dirty="0"/>
              <a:t>1. Click Start, point to </a:t>
            </a:r>
            <a:r>
              <a:rPr lang="en-US" b="1" dirty="0">
                <a:highlight>
                  <a:srgbClr val="FFFF00"/>
                </a:highlight>
              </a:rPr>
              <a:t>All Programs, point to Accessories, point to System Tools, and click System Restore</a:t>
            </a:r>
            <a:r>
              <a:rPr lang="en-US" dirty="0"/>
              <a:t>. When the message box opens, click Continue. </a:t>
            </a:r>
          </a:p>
          <a:p>
            <a:r>
              <a:rPr lang="en-US" dirty="0"/>
              <a:t>2. In the first window of the System Restore Wizard (see Figure), click the open </a:t>
            </a:r>
            <a:r>
              <a:rPr lang="en-US" b="1" dirty="0"/>
              <a:t>System Protection link to create a restore point</a:t>
            </a:r>
            <a:r>
              <a:rPr lang="en-US" dirty="0"/>
              <a:t>. </a:t>
            </a:r>
          </a:p>
          <a:p>
            <a:r>
              <a:rPr lang="en-US" dirty="0"/>
              <a:t>3. In the System Properties dialog box </a:t>
            </a:r>
          </a:p>
          <a:p>
            <a:r>
              <a:rPr lang="en-US" dirty="0"/>
              <a:t>(see Figure), click the Create button.</a:t>
            </a:r>
            <a:endParaRPr lang="en-IN" dirty="0"/>
          </a:p>
        </p:txBody>
      </p:sp>
      <p:pic>
        <p:nvPicPr>
          <p:cNvPr id="5" name="Picture 4">
            <a:extLst>
              <a:ext uri="{FF2B5EF4-FFF2-40B4-BE49-F238E27FC236}">
                <a16:creationId xmlns:a16="http://schemas.microsoft.com/office/drawing/2014/main" id="{E955C36B-B137-C494-0284-ABD893FDBED7}"/>
              </a:ext>
            </a:extLst>
          </p:cNvPr>
          <p:cNvPicPr>
            <a:picLocks noChangeAspect="1"/>
          </p:cNvPicPr>
          <p:nvPr/>
        </p:nvPicPr>
        <p:blipFill rotWithShape="1">
          <a:blip r:embed="rId2"/>
          <a:srcRect l="14918" t="19710" r="30054" b="7247"/>
          <a:stretch/>
        </p:blipFill>
        <p:spPr>
          <a:xfrm>
            <a:off x="7768488" y="3868807"/>
            <a:ext cx="4003385" cy="2989193"/>
          </a:xfrm>
          <a:prstGeom prst="rect">
            <a:avLst/>
          </a:prstGeom>
        </p:spPr>
      </p:pic>
    </p:spTree>
    <p:extLst>
      <p:ext uri="{BB962C8B-B14F-4D97-AF65-F5344CB8AC3E}">
        <p14:creationId xmlns:p14="http://schemas.microsoft.com/office/powerpoint/2010/main" val="265732499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6F4CE-C2FD-1903-9816-4384B9966701}"/>
              </a:ext>
            </a:extLst>
          </p:cNvPr>
          <p:cNvSpPr>
            <a:spLocks noGrp="1"/>
          </p:cNvSpPr>
          <p:nvPr>
            <p:ph type="title"/>
          </p:nvPr>
        </p:nvSpPr>
        <p:spPr/>
        <p:txBody>
          <a:bodyPr/>
          <a:lstStyle/>
          <a:p>
            <a:r>
              <a:rPr lang="en-US" dirty="0"/>
              <a:t>Modifying the Registry for USB Write-Blocking</a:t>
            </a:r>
            <a:endParaRPr lang="en-IN" dirty="0"/>
          </a:p>
        </p:txBody>
      </p:sp>
      <p:sp>
        <p:nvSpPr>
          <p:cNvPr id="3" name="Content Placeholder 2">
            <a:extLst>
              <a:ext uri="{FF2B5EF4-FFF2-40B4-BE49-F238E27FC236}">
                <a16:creationId xmlns:a16="http://schemas.microsoft.com/office/drawing/2014/main" id="{958EEEFC-BDAB-0803-7606-17B83BEC5339}"/>
              </a:ext>
            </a:extLst>
          </p:cNvPr>
          <p:cNvSpPr>
            <a:spLocks noGrp="1"/>
          </p:cNvSpPr>
          <p:nvPr>
            <p:ph idx="1"/>
          </p:nvPr>
        </p:nvSpPr>
        <p:spPr/>
        <p:txBody>
          <a:bodyPr>
            <a:normAutofit fontScale="70000" lnSpcReduction="20000"/>
          </a:bodyPr>
          <a:lstStyle/>
          <a:p>
            <a:r>
              <a:rPr lang="en-US" dirty="0"/>
              <a:t>1. Click Start, type regedit in the Start Search text box, and then press Enter. If the message box opens, click Continue. (In Windows XP, click Start, Run, type regedit, and click OK.) </a:t>
            </a:r>
          </a:p>
          <a:p>
            <a:r>
              <a:rPr lang="en-US" dirty="0"/>
              <a:t>2. In Registry Editor, navigate to and click to expand </a:t>
            </a:r>
            <a:r>
              <a:rPr lang="en-US" dirty="0">
                <a:highlight>
                  <a:srgbClr val="FFFF00"/>
                </a:highlight>
              </a:rPr>
              <a:t>the </a:t>
            </a:r>
            <a:r>
              <a:rPr lang="en-US" b="1" dirty="0">
                <a:highlight>
                  <a:srgbClr val="FFFF00"/>
                </a:highlight>
              </a:rPr>
              <a:t>\HKEY_LOCAL_MACHINE\ SYSTEM\</a:t>
            </a:r>
            <a:r>
              <a:rPr lang="en-US" b="1" dirty="0" err="1">
                <a:highlight>
                  <a:srgbClr val="FFFF00"/>
                </a:highlight>
              </a:rPr>
              <a:t>CurrentControlSet</a:t>
            </a:r>
            <a:r>
              <a:rPr lang="en-US" b="1" dirty="0">
                <a:highlight>
                  <a:srgbClr val="FFFF00"/>
                </a:highlight>
              </a:rPr>
              <a:t> key</a:t>
            </a:r>
            <a:r>
              <a:rPr lang="en-US" dirty="0">
                <a:highlight>
                  <a:srgbClr val="FFFF00"/>
                </a:highlight>
              </a:rPr>
              <a:t>. </a:t>
            </a:r>
          </a:p>
          <a:p>
            <a:r>
              <a:rPr lang="en-US" dirty="0"/>
              <a:t>3. Under the </a:t>
            </a:r>
            <a:r>
              <a:rPr lang="en-US" b="1" dirty="0" err="1"/>
              <a:t>CurrentControlSet</a:t>
            </a:r>
            <a:r>
              <a:rPr lang="en-US" b="1" dirty="0"/>
              <a:t> </a:t>
            </a:r>
            <a:r>
              <a:rPr lang="en-US" dirty="0"/>
              <a:t>item, right-click the Control subkey, point to New, and then click Key</a:t>
            </a:r>
          </a:p>
          <a:p>
            <a:r>
              <a:rPr lang="en-US" dirty="0"/>
              <a:t>4. Registry Editor then prompts you for a key name. Type </a:t>
            </a:r>
            <a:r>
              <a:rPr lang="en-US" b="1" dirty="0" err="1"/>
              <a:t>StorageDevicePolicies</a:t>
            </a:r>
            <a:r>
              <a:rPr lang="en-US" b="1" dirty="0"/>
              <a:t> </a:t>
            </a:r>
            <a:r>
              <a:rPr lang="en-US" dirty="0"/>
              <a:t>and press Enter. </a:t>
            </a:r>
          </a:p>
          <a:p>
            <a:r>
              <a:rPr lang="en-US" dirty="0"/>
              <a:t>5. Right-click the newly created </a:t>
            </a:r>
            <a:r>
              <a:rPr lang="en-US" b="1" dirty="0" err="1"/>
              <a:t>StorageDevicePolicies</a:t>
            </a:r>
            <a:r>
              <a:rPr lang="en-US" dirty="0"/>
              <a:t> descendent key, point to </a:t>
            </a:r>
            <a:r>
              <a:rPr lang="en-US" b="1" dirty="0"/>
              <a:t>New,</a:t>
            </a:r>
            <a:r>
              <a:rPr lang="en-US" dirty="0"/>
              <a:t> and click </a:t>
            </a:r>
            <a:r>
              <a:rPr lang="en-US" b="1" dirty="0"/>
              <a:t>DWORD</a:t>
            </a:r>
            <a:r>
              <a:rPr lang="en-US" dirty="0"/>
              <a:t> Value.</a:t>
            </a:r>
          </a:p>
          <a:p>
            <a:r>
              <a:rPr lang="en-US" dirty="0"/>
              <a:t>A new prompt appears in the key data area at the right. Type </a:t>
            </a:r>
            <a:r>
              <a:rPr lang="en-US" b="1" dirty="0" err="1"/>
              <a:t>WriteProtect</a:t>
            </a:r>
            <a:r>
              <a:rPr lang="en-US" dirty="0"/>
              <a:t> and press Enter.</a:t>
            </a:r>
          </a:p>
          <a:p>
            <a:r>
              <a:rPr lang="en-US" dirty="0"/>
              <a:t>In the Edit DWORD Value dialog box, change the </a:t>
            </a:r>
            <a:r>
              <a:rPr lang="en-US" b="1" dirty="0">
                <a:highlight>
                  <a:srgbClr val="FFFF00"/>
                </a:highlight>
              </a:rPr>
              <a:t>Value Data setting from 0 to 1</a:t>
            </a:r>
            <a:r>
              <a:rPr lang="en-US" dirty="0"/>
              <a:t>, and then click OK to activate write-blocking to USB devices.</a:t>
            </a:r>
            <a:endParaRPr lang="en-IN" dirty="0"/>
          </a:p>
        </p:txBody>
      </p:sp>
    </p:spTree>
    <p:extLst>
      <p:ext uri="{BB962C8B-B14F-4D97-AF65-F5344CB8AC3E}">
        <p14:creationId xmlns:p14="http://schemas.microsoft.com/office/powerpoint/2010/main" val="913831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693DC-8D78-0734-EA56-66F4702AE01A}"/>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4AB89D0F-019B-DFCB-4EBC-E7BEEC6AE024}"/>
              </a:ext>
            </a:extLst>
          </p:cNvPr>
          <p:cNvSpPr>
            <a:spLocks noGrp="1"/>
          </p:cNvSpPr>
          <p:nvPr>
            <p:ph idx="1"/>
          </p:nvPr>
        </p:nvSpPr>
        <p:spPr/>
        <p:txBody>
          <a:bodyPr/>
          <a:lstStyle/>
          <a:p>
            <a:endParaRPr lang="en-IN" dirty="0"/>
          </a:p>
        </p:txBody>
      </p:sp>
      <p:pic>
        <p:nvPicPr>
          <p:cNvPr id="4" name="Picture 3">
            <a:extLst>
              <a:ext uri="{FF2B5EF4-FFF2-40B4-BE49-F238E27FC236}">
                <a16:creationId xmlns:a16="http://schemas.microsoft.com/office/drawing/2014/main" id="{D9788C6C-3318-659A-168F-C317747B5643}"/>
              </a:ext>
            </a:extLst>
          </p:cNvPr>
          <p:cNvPicPr>
            <a:picLocks noChangeAspect="1"/>
          </p:cNvPicPr>
          <p:nvPr/>
        </p:nvPicPr>
        <p:blipFill>
          <a:blip r:embed="rId2"/>
          <a:stretch>
            <a:fillRect/>
          </a:stretch>
        </p:blipFill>
        <p:spPr>
          <a:xfrm>
            <a:off x="838200" y="519112"/>
            <a:ext cx="5819775" cy="5819775"/>
          </a:xfrm>
          <a:prstGeom prst="rect">
            <a:avLst/>
          </a:prstGeom>
        </p:spPr>
      </p:pic>
      <p:pic>
        <p:nvPicPr>
          <p:cNvPr id="5" name="Picture 4">
            <a:extLst>
              <a:ext uri="{FF2B5EF4-FFF2-40B4-BE49-F238E27FC236}">
                <a16:creationId xmlns:a16="http://schemas.microsoft.com/office/drawing/2014/main" id="{D7724978-9BFB-7120-5D4D-F9DF5E67D785}"/>
              </a:ext>
            </a:extLst>
          </p:cNvPr>
          <p:cNvPicPr>
            <a:picLocks noChangeAspect="1"/>
          </p:cNvPicPr>
          <p:nvPr/>
        </p:nvPicPr>
        <p:blipFill>
          <a:blip r:embed="rId3"/>
          <a:stretch>
            <a:fillRect/>
          </a:stretch>
        </p:blipFill>
        <p:spPr>
          <a:xfrm>
            <a:off x="6657975" y="519112"/>
            <a:ext cx="5434135" cy="5934075"/>
          </a:xfrm>
          <a:prstGeom prst="rect">
            <a:avLst/>
          </a:prstGeom>
        </p:spPr>
      </p:pic>
    </p:spTree>
    <p:extLst>
      <p:ext uri="{BB962C8B-B14F-4D97-AF65-F5344CB8AC3E}">
        <p14:creationId xmlns:p14="http://schemas.microsoft.com/office/powerpoint/2010/main" val="42932555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9FE6C-3238-1D58-C0CF-B65DE069AEFD}"/>
              </a:ext>
            </a:extLst>
          </p:cNvPr>
          <p:cNvSpPr>
            <a:spLocks noGrp="1"/>
          </p:cNvSpPr>
          <p:nvPr>
            <p:ph type="title"/>
          </p:nvPr>
        </p:nvSpPr>
        <p:spPr/>
        <p:txBody>
          <a:bodyPr/>
          <a:lstStyle/>
          <a:p>
            <a:r>
              <a:rPr lang="en-US" dirty="0"/>
              <a:t>Automating USB Write-Blocking</a:t>
            </a:r>
            <a:endParaRPr lang="en-IN" dirty="0"/>
          </a:p>
        </p:txBody>
      </p:sp>
      <p:sp>
        <p:nvSpPr>
          <p:cNvPr id="3" name="Content Placeholder 2">
            <a:extLst>
              <a:ext uri="{FF2B5EF4-FFF2-40B4-BE49-F238E27FC236}">
                <a16:creationId xmlns:a16="http://schemas.microsoft.com/office/drawing/2014/main" id="{642FDFF6-F339-C3CA-F019-5F1DDAF82656}"/>
              </a:ext>
            </a:extLst>
          </p:cNvPr>
          <p:cNvSpPr>
            <a:spLocks noGrp="1"/>
          </p:cNvSpPr>
          <p:nvPr>
            <p:ph idx="1"/>
          </p:nvPr>
        </p:nvSpPr>
        <p:spPr/>
        <p:txBody>
          <a:bodyPr/>
          <a:lstStyle/>
          <a:p>
            <a:r>
              <a:rPr lang="en-US" dirty="0"/>
              <a:t>To minimize errors in updating the Registry every time you need to write-block a USB device, exporting the Registry is recommended.</a:t>
            </a:r>
          </a:p>
          <a:p>
            <a:r>
              <a:rPr lang="en-US" dirty="0"/>
              <a:t>1. Right-click the </a:t>
            </a:r>
            <a:r>
              <a:rPr lang="en-US" b="1" dirty="0" err="1"/>
              <a:t>StorageDevicePolicies</a:t>
            </a:r>
            <a:r>
              <a:rPr lang="en-US" dirty="0"/>
              <a:t> descendent key and click Export. </a:t>
            </a:r>
          </a:p>
          <a:p>
            <a:r>
              <a:rPr lang="en-US" dirty="0"/>
              <a:t>2. </a:t>
            </a:r>
            <a:r>
              <a:rPr lang="en-US" dirty="0">
                <a:highlight>
                  <a:srgbClr val="FFFF00"/>
                </a:highlight>
              </a:rPr>
              <a:t>In the Export Registry File dialog box, click Desktop in the </a:t>
            </a:r>
            <a:r>
              <a:rPr lang="en-US" b="1" dirty="0">
                <a:highlight>
                  <a:srgbClr val="FFFF00"/>
                </a:highlight>
              </a:rPr>
              <a:t>Save</a:t>
            </a:r>
            <a:r>
              <a:rPr lang="en-US" dirty="0">
                <a:highlight>
                  <a:srgbClr val="FFFF00"/>
                </a:highlight>
              </a:rPr>
              <a:t> in list box. In the File name text box, type </a:t>
            </a:r>
            <a:r>
              <a:rPr lang="en-US" b="1" dirty="0">
                <a:highlight>
                  <a:srgbClr val="FFFF00"/>
                </a:highlight>
              </a:rPr>
              <a:t>Write Protect USB ON, </a:t>
            </a:r>
            <a:r>
              <a:rPr lang="en-US" dirty="0">
                <a:highlight>
                  <a:srgbClr val="FFFF00"/>
                </a:highlight>
              </a:rPr>
              <a:t>and click </a:t>
            </a:r>
            <a:r>
              <a:rPr lang="en-US" b="1" dirty="0">
                <a:highlight>
                  <a:srgbClr val="FFFF00"/>
                </a:highlight>
              </a:rPr>
              <a:t>Save</a:t>
            </a:r>
            <a:endParaRPr lang="en-IN" b="1" dirty="0">
              <a:highlight>
                <a:srgbClr val="FFFF00"/>
              </a:highlight>
            </a:endParaRPr>
          </a:p>
        </p:txBody>
      </p:sp>
    </p:spTree>
    <p:extLst>
      <p:ext uri="{BB962C8B-B14F-4D97-AF65-F5344CB8AC3E}">
        <p14:creationId xmlns:p14="http://schemas.microsoft.com/office/powerpoint/2010/main" val="19723060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A9147-8C24-9423-9F23-8E849C982627}"/>
              </a:ext>
            </a:extLst>
          </p:cNvPr>
          <p:cNvSpPr>
            <a:spLocks noGrp="1"/>
          </p:cNvSpPr>
          <p:nvPr>
            <p:ph type="title"/>
          </p:nvPr>
        </p:nvSpPr>
        <p:spPr/>
        <p:txBody>
          <a:bodyPr/>
          <a:lstStyle/>
          <a:p>
            <a:r>
              <a:rPr lang="en-US" dirty="0"/>
              <a:t>Acquiring Data with a Linux Boot CD</a:t>
            </a:r>
            <a:endParaRPr lang="en-IN" dirty="0"/>
          </a:p>
        </p:txBody>
      </p:sp>
      <p:sp>
        <p:nvSpPr>
          <p:cNvPr id="3" name="Content Placeholder 2">
            <a:extLst>
              <a:ext uri="{FF2B5EF4-FFF2-40B4-BE49-F238E27FC236}">
                <a16:creationId xmlns:a16="http://schemas.microsoft.com/office/drawing/2014/main" id="{1594EE0E-1FDE-29D0-7064-F3760BC845AE}"/>
              </a:ext>
            </a:extLst>
          </p:cNvPr>
          <p:cNvSpPr>
            <a:spLocks noGrp="1"/>
          </p:cNvSpPr>
          <p:nvPr>
            <p:ph idx="1"/>
          </p:nvPr>
        </p:nvSpPr>
        <p:spPr/>
        <p:txBody>
          <a:bodyPr/>
          <a:lstStyle/>
          <a:p>
            <a:r>
              <a:rPr lang="en-US" dirty="0"/>
              <a:t>The Linux OS has many features that are applicable to computer forensics, especially data acquisitions. </a:t>
            </a:r>
          </a:p>
          <a:p>
            <a:r>
              <a:rPr lang="en-US" dirty="0"/>
              <a:t>One unique feature is </a:t>
            </a:r>
            <a:r>
              <a:rPr lang="en-US" dirty="0">
                <a:highlight>
                  <a:srgbClr val="FFFF00"/>
                </a:highlight>
              </a:rPr>
              <a:t>that Linux can access a</a:t>
            </a:r>
            <a:r>
              <a:rPr lang="en-US" b="1" dirty="0">
                <a:highlight>
                  <a:srgbClr val="FFFF00"/>
                </a:highlight>
              </a:rPr>
              <a:t> drive that isn’t mounted. </a:t>
            </a:r>
          </a:p>
          <a:p>
            <a:r>
              <a:rPr lang="en-US" dirty="0"/>
              <a:t>Physical access for the purpose </a:t>
            </a:r>
            <a:r>
              <a:rPr lang="en-US" dirty="0">
                <a:highlight>
                  <a:srgbClr val="FFFF00"/>
                </a:highlight>
              </a:rPr>
              <a:t>of reading data </a:t>
            </a:r>
            <a:r>
              <a:rPr lang="en-US" dirty="0"/>
              <a:t>can be done on a connected media device, such as a disk drive, a USB drive, or other storage devices.</a:t>
            </a:r>
          </a:p>
          <a:p>
            <a:r>
              <a:rPr lang="en-US" dirty="0"/>
              <a:t>For example, a Windows XP or Linux kernel 2.6 or later workstation automatically accesses a suspect drive when connecting to it, which could alter data.</a:t>
            </a:r>
            <a:endParaRPr lang="en-IN" dirty="0"/>
          </a:p>
        </p:txBody>
      </p:sp>
    </p:spTree>
    <p:extLst>
      <p:ext uri="{BB962C8B-B14F-4D97-AF65-F5344CB8AC3E}">
        <p14:creationId xmlns:p14="http://schemas.microsoft.com/office/powerpoint/2010/main" val="348159281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434BC-CCA2-9F6E-4DBC-DD841D85CDAC}"/>
              </a:ext>
            </a:extLst>
          </p:cNvPr>
          <p:cNvSpPr>
            <a:spLocks noGrp="1"/>
          </p:cNvSpPr>
          <p:nvPr>
            <p:ph type="title"/>
          </p:nvPr>
        </p:nvSpPr>
        <p:spPr/>
        <p:txBody>
          <a:bodyPr/>
          <a:lstStyle/>
          <a:p>
            <a:r>
              <a:rPr lang="en-US" dirty="0"/>
              <a:t>Using Linux Live CD Distributions</a:t>
            </a:r>
            <a:endParaRPr lang="en-IN" dirty="0"/>
          </a:p>
        </p:txBody>
      </p:sp>
      <p:sp>
        <p:nvSpPr>
          <p:cNvPr id="3" name="Content Placeholder 2">
            <a:extLst>
              <a:ext uri="{FF2B5EF4-FFF2-40B4-BE49-F238E27FC236}">
                <a16:creationId xmlns:a16="http://schemas.microsoft.com/office/drawing/2014/main" id="{05AE570F-6F3E-B2DC-E2EB-32C935B29B5D}"/>
              </a:ext>
            </a:extLst>
          </p:cNvPr>
          <p:cNvSpPr>
            <a:spLocks noGrp="1"/>
          </p:cNvSpPr>
          <p:nvPr>
            <p:ph idx="1"/>
          </p:nvPr>
        </p:nvSpPr>
        <p:spPr/>
        <p:txBody>
          <a:bodyPr>
            <a:normAutofit fontScale="92500" lnSpcReduction="10000"/>
          </a:bodyPr>
          <a:lstStyle/>
          <a:p>
            <a:r>
              <a:rPr lang="en-US" dirty="0"/>
              <a:t>Several Linux distributions, such as </a:t>
            </a:r>
            <a:r>
              <a:rPr lang="en-US" dirty="0" err="1">
                <a:highlight>
                  <a:srgbClr val="FFFF00"/>
                </a:highlight>
              </a:rPr>
              <a:t>Knoppix</a:t>
            </a:r>
            <a:r>
              <a:rPr lang="en-US" dirty="0">
                <a:highlight>
                  <a:srgbClr val="FFFF00"/>
                </a:highlight>
              </a:rPr>
              <a:t> (www.knoppix.org), </a:t>
            </a:r>
            <a:r>
              <a:rPr lang="en-US" dirty="0"/>
              <a:t>provide an ISO image that can be burned to a CD or DVD. Linux ISO images are referred to as Live CDs.</a:t>
            </a:r>
          </a:p>
          <a:p>
            <a:r>
              <a:rPr lang="en-US" dirty="0"/>
              <a:t>A few Linux ISO images are specifically designed for computer forensics, however.</a:t>
            </a:r>
          </a:p>
          <a:p>
            <a:r>
              <a:rPr lang="en-US" dirty="0"/>
              <a:t> They are also configured not to mount, or to mount as read-only, any connected storage media, such as disk drives. </a:t>
            </a:r>
          </a:p>
          <a:p>
            <a:r>
              <a:rPr lang="en-US" dirty="0"/>
              <a:t>This feature protects the media’s integrity for the purpose of acquiring and analyzing data.</a:t>
            </a:r>
          </a:p>
          <a:p>
            <a:r>
              <a:rPr lang="en-US" dirty="0"/>
              <a:t> To access media, you have to give specific instructions to the Live CD boot session through a GUI utility or a shell command prompt.</a:t>
            </a:r>
            <a:endParaRPr lang="en-IN" dirty="0"/>
          </a:p>
        </p:txBody>
      </p:sp>
    </p:spTree>
    <p:extLst>
      <p:ext uri="{BB962C8B-B14F-4D97-AF65-F5344CB8AC3E}">
        <p14:creationId xmlns:p14="http://schemas.microsoft.com/office/powerpoint/2010/main" val="58229391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92A87-C336-2D16-8F0B-2245A6337309}"/>
              </a:ext>
            </a:extLst>
          </p:cNvPr>
          <p:cNvSpPr>
            <a:spLocks noGrp="1"/>
          </p:cNvSpPr>
          <p:nvPr>
            <p:ph type="title"/>
          </p:nvPr>
        </p:nvSpPr>
        <p:spPr/>
        <p:txBody>
          <a:bodyPr/>
          <a:lstStyle/>
          <a:p>
            <a:r>
              <a:rPr lang="en-US" dirty="0"/>
              <a:t>Linux Live CDs for computer forensics</a:t>
            </a:r>
            <a:endParaRPr lang="en-IN" dirty="0"/>
          </a:p>
        </p:txBody>
      </p:sp>
      <p:sp>
        <p:nvSpPr>
          <p:cNvPr id="3" name="Content Placeholder 2">
            <a:extLst>
              <a:ext uri="{FF2B5EF4-FFF2-40B4-BE49-F238E27FC236}">
                <a16:creationId xmlns:a16="http://schemas.microsoft.com/office/drawing/2014/main" id="{31BD75CF-2101-E4AD-48C7-6A8AC2C50BBF}"/>
              </a:ext>
            </a:extLst>
          </p:cNvPr>
          <p:cNvSpPr>
            <a:spLocks noGrp="1"/>
          </p:cNvSpPr>
          <p:nvPr>
            <p:ph idx="1"/>
          </p:nvPr>
        </p:nvSpPr>
        <p:spPr/>
        <p:txBody>
          <a:bodyPr/>
          <a:lstStyle/>
          <a:p>
            <a:r>
              <a:rPr lang="en-US" dirty="0"/>
              <a:t>The following are well-designed Linux Live CDs for computer forensics: </a:t>
            </a:r>
          </a:p>
          <a:p>
            <a:r>
              <a:rPr lang="en-US" dirty="0"/>
              <a:t>• Helix (www.e-fense.com/helix/; English interface) </a:t>
            </a:r>
          </a:p>
          <a:p>
            <a:r>
              <a:rPr lang="en-US" dirty="0"/>
              <a:t>• Penguin Sleuth (www.linux-forensics.com; English interface) </a:t>
            </a:r>
          </a:p>
          <a:p>
            <a:r>
              <a:rPr lang="en-US" dirty="0"/>
              <a:t>• FCCU (www.d-fence.be; French interface</a:t>
            </a:r>
          </a:p>
          <a:p>
            <a:pPr lvl="2"/>
            <a:r>
              <a:rPr lang="en-US" dirty="0"/>
              <a:t>Remember to check your workstation’s BIOS to see whether it boots first from the CD or DVD on the system. To test the Live CD, simply place it in the CD or DVD drive and reboot your system.</a:t>
            </a:r>
            <a:endParaRPr lang="en-IN" dirty="0"/>
          </a:p>
        </p:txBody>
      </p:sp>
    </p:spTree>
    <p:extLst>
      <p:ext uri="{BB962C8B-B14F-4D97-AF65-F5344CB8AC3E}">
        <p14:creationId xmlns:p14="http://schemas.microsoft.com/office/powerpoint/2010/main" val="75223986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EDF-272A-CEA5-0AB1-8786471C39FE}"/>
              </a:ext>
            </a:extLst>
          </p:cNvPr>
          <p:cNvSpPr>
            <a:spLocks noGrp="1"/>
          </p:cNvSpPr>
          <p:nvPr>
            <p:ph type="title"/>
          </p:nvPr>
        </p:nvSpPr>
        <p:spPr/>
        <p:txBody>
          <a:bodyPr/>
          <a:lstStyle/>
          <a:p>
            <a:r>
              <a:rPr lang="en-US" dirty="0"/>
              <a:t>Acquiring Data with </a:t>
            </a:r>
            <a:r>
              <a:rPr lang="en-US" b="1" dirty="0">
                <a:highlight>
                  <a:srgbClr val="FFFF00"/>
                </a:highlight>
              </a:rPr>
              <a:t>dd</a:t>
            </a:r>
            <a:r>
              <a:rPr lang="en-US" dirty="0">
                <a:highlight>
                  <a:srgbClr val="FFFF00"/>
                </a:highlight>
              </a:rPr>
              <a:t> </a:t>
            </a:r>
            <a:r>
              <a:rPr lang="en-US" dirty="0"/>
              <a:t>in Linux</a:t>
            </a:r>
            <a:endParaRPr lang="en-IN" dirty="0"/>
          </a:p>
        </p:txBody>
      </p:sp>
      <p:sp>
        <p:nvSpPr>
          <p:cNvPr id="3" name="Content Placeholder 2">
            <a:extLst>
              <a:ext uri="{FF2B5EF4-FFF2-40B4-BE49-F238E27FC236}">
                <a16:creationId xmlns:a16="http://schemas.microsoft.com/office/drawing/2014/main" id="{26696FAC-C458-AE9B-D967-775D58C98EA1}"/>
              </a:ext>
            </a:extLst>
          </p:cNvPr>
          <p:cNvSpPr>
            <a:spLocks noGrp="1"/>
          </p:cNvSpPr>
          <p:nvPr>
            <p:ph idx="1"/>
          </p:nvPr>
        </p:nvSpPr>
        <p:spPr/>
        <p:txBody>
          <a:bodyPr>
            <a:normAutofit fontScale="92500" lnSpcReduction="10000"/>
          </a:bodyPr>
          <a:lstStyle/>
          <a:p>
            <a:r>
              <a:rPr lang="en-US" dirty="0"/>
              <a:t>A unique feature of a forensic Linux Live CD is that it can mount and read most drives. To perform a data acquisition on a suspect computer, all you need are the following: </a:t>
            </a:r>
          </a:p>
          <a:p>
            <a:r>
              <a:rPr lang="en-US" dirty="0"/>
              <a:t>• A forensic Linux Live CD </a:t>
            </a:r>
          </a:p>
          <a:p>
            <a:r>
              <a:rPr lang="en-US" dirty="0"/>
              <a:t>• A USB, FireWire, or SATA external drive with cables </a:t>
            </a:r>
          </a:p>
          <a:p>
            <a:r>
              <a:rPr lang="en-US" dirty="0"/>
              <a:t>• Knowledge of how to alter the suspect computer’s BIOS to boot from the Linux Live CD </a:t>
            </a:r>
          </a:p>
          <a:p>
            <a:r>
              <a:rPr lang="en-US" dirty="0"/>
              <a:t>• Knowledge of which shell commands to use for the data acquisition</a:t>
            </a:r>
          </a:p>
          <a:p>
            <a:pPr lvl="1"/>
            <a:r>
              <a:rPr lang="en-US" dirty="0"/>
              <a:t>The </a:t>
            </a:r>
            <a:r>
              <a:rPr lang="en-US" b="1" dirty="0">
                <a:highlight>
                  <a:srgbClr val="FFFF00"/>
                </a:highlight>
              </a:rPr>
              <a:t>dd command, available on all UNIX and Linux distributions, means “data dump</a:t>
            </a:r>
            <a:r>
              <a:rPr lang="en-US" dirty="0"/>
              <a:t>.” This command, with many functions and switches, can be used to read and write data from a media device and a data file.</a:t>
            </a:r>
            <a:endParaRPr lang="en-IN" dirty="0"/>
          </a:p>
        </p:txBody>
      </p:sp>
    </p:spTree>
    <p:extLst>
      <p:ext uri="{BB962C8B-B14F-4D97-AF65-F5344CB8AC3E}">
        <p14:creationId xmlns:p14="http://schemas.microsoft.com/office/powerpoint/2010/main" val="245337008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5D8CD-4B3E-AC3E-7EA5-D91BEDEBA83B}"/>
              </a:ext>
            </a:extLst>
          </p:cNvPr>
          <p:cNvSpPr>
            <a:spLocks noGrp="1"/>
          </p:cNvSpPr>
          <p:nvPr>
            <p:ph type="title"/>
          </p:nvPr>
        </p:nvSpPr>
        <p:spPr/>
        <p:txBody>
          <a:bodyPr/>
          <a:lstStyle/>
          <a:p>
            <a:r>
              <a:rPr lang="en-US" dirty="0"/>
              <a:t>Acquiring Data with </a:t>
            </a:r>
            <a:r>
              <a:rPr lang="en-US" dirty="0" err="1"/>
              <a:t>dcfldd</a:t>
            </a:r>
            <a:r>
              <a:rPr lang="en-US" dirty="0"/>
              <a:t> in Linux</a:t>
            </a:r>
            <a:endParaRPr lang="en-IN" dirty="0"/>
          </a:p>
        </p:txBody>
      </p:sp>
      <p:sp>
        <p:nvSpPr>
          <p:cNvPr id="3" name="Content Placeholder 2">
            <a:extLst>
              <a:ext uri="{FF2B5EF4-FFF2-40B4-BE49-F238E27FC236}">
                <a16:creationId xmlns:a16="http://schemas.microsoft.com/office/drawing/2014/main" id="{C17A854C-4472-6D15-7C06-AAFF78FA4E57}"/>
              </a:ext>
            </a:extLst>
          </p:cNvPr>
          <p:cNvSpPr>
            <a:spLocks noGrp="1"/>
          </p:cNvSpPr>
          <p:nvPr>
            <p:ph idx="1"/>
          </p:nvPr>
        </p:nvSpPr>
        <p:spPr/>
        <p:txBody>
          <a:bodyPr/>
          <a:lstStyle/>
          <a:p>
            <a:r>
              <a:rPr lang="en-US" dirty="0"/>
              <a:t>The dd command is intended as a data management tool; it’s not designed for forensics acquisitions. </a:t>
            </a:r>
          </a:p>
          <a:p>
            <a:r>
              <a:rPr lang="en-US" dirty="0"/>
              <a:t>Because of these shortcomings, Nicholas </a:t>
            </a:r>
            <a:r>
              <a:rPr lang="en-US" dirty="0" err="1"/>
              <a:t>Harbour</a:t>
            </a:r>
            <a:r>
              <a:rPr lang="en-US" dirty="0"/>
              <a:t> of the Defense Computer Forensics Laboratory (DCFL) developed a tool that can be added to most UNIX/Linux OSs. </a:t>
            </a:r>
          </a:p>
          <a:p>
            <a:r>
              <a:rPr lang="en-US" b="1" dirty="0">
                <a:highlight>
                  <a:srgbClr val="FFFF00"/>
                </a:highlight>
              </a:rPr>
              <a:t>This tool, the </a:t>
            </a:r>
            <a:r>
              <a:rPr lang="en-US" b="1" dirty="0" err="1">
                <a:highlight>
                  <a:srgbClr val="FFFF00"/>
                </a:highlight>
              </a:rPr>
              <a:t>dcfldd</a:t>
            </a:r>
            <a:r>
              <a:rPr lang="en-US" b="1" dirty="0">
                <a:highlight>
                  <a:srgbClr val="FFFF00"/>
                </a:highlight>
              </a:rPr>
              <a:t> command, works similarly to the dd command but has many features designed for computer forensics acquisitions</a:t>
            </a:r>
            <a:endParaRPr lang="en-IN" b="1" dirty="0">
              <a:highlight>
                <a:srgbClr val="FFFF00"/>
              </a:highlight>
            </a:endParaRPr>
          </a:p>
        </p:txBody>
      </p:sp>
    </p:spTree>
    <p:extLst>
      <p:ext uri="{BB962C8B-B14F-4D97-AF65-F5344CB8AC3E}">
        <p14:creationId xmlns:p14="http://schemas.microsoft.com/office/powerpoint/2010/main" val="171704498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52E5C-B7FD-DF6B-C816-048C0275A79E}"/>
              </a:ext>
            </a:extLst>
          </p:cNvPr>
          <p:cNvSpPr>
            <a:spLocks noGrp="1"/>
          </p:cNvSpPr>
          <p:nvPr>
            <p:ph type="title"/>
          </p:nvPr>
        </p:nvSpPr>
        <p:spPr/>
        <p:txBody>
          <a:bodyPr/>
          <a:lstStyle/>
          <a:p>
            <a:r>
              <a:rPr lang="en-IN" dirty="0"/>
              <a:t>Example </a:t>
            </a:r>
          </a:p>
        </p:txBody>
      </p:sp>
      <p:sp>
        <p:nvSpPr>
          <p:cNvPr id="3" name="Content Placeholder 2">
            <a:extLst>
              <a:ext uri="{FF2B5EF4-FFF2-40B4-BE49-F238E27FC236}">
                <a16:creationId xmlns:a16="http://schemas.microsoft.com/office/drawing/2014/main" id="{D9EA9FDD-0C9B-1C78-FF92-86AED536030D}"/>
              </a:ext>
            </a:extLst>
          </p:cNvPr>
          <p:cNvSpPr>
            <a:spLocks noGrp="1"/>
          </p:cNvSpPr>
          <p:nvPr>
            <p:ph idx="1"/>
          </p:nvPr>
        </p:nvSpPr>
        <p:spPr/>
        <p:txBody>
          <a:bodyPr>
            <a:normAutofit fontScale="77500" lnSpcReduction="20000"/>
          </a:bodyPr>
          <a:lstStyle/>
          <a:p>
            <a:r>
              <a:rPr lang="en-US" sz="4000" b="1" i="0" dirty="0">
                <a:solidFill>
                  <a:schemeClr val="accent1"/>
                </a:solidFill>
                <a:effectLst/>
                <a:latin typeface="Söhne Mono"/>
              </a:rPr>
              <a:t>dd if=/dev/</a:t>
            </a:r>
            <a:r>
              <a:rPr lang="en-US" sz="4000" b="1" i="0" dirty="0" err="1">
                <a:solidFill>
                  <a:schemeClr val="accent1"/>
                </a:solidFill>
                <a:effectLst/>
                <a:latin typeface="Söhne Mono"/>
              </a:rPr>
              <a:t>sdb</a:t>
            </a:r>
            <a:r>
              <a:rPr lang="en-US" sz="4000" b="1" i="0" dirty="0">
                <a:solidFill>
                  <a:schemeClr val="accent1"/>
                </a:solidFill>
                <a:effectLst/>
                <a:latin typeface="Söhne Mono"/>
              </a:rPr>
              <a:t> of=</a:t>
            </a:r>
            <a:r>
              <a:rPr lang="en-US" sz="4000" b="1" i="0" dirty="0" err="1">
                <a:solidFill>
                  <a:schemeClr val="accent1"/>
                </a:solidFill>
                <a:effectLst/>
                <a:latin typeface="Söhne Mono"/>
              </a:rPr>
              <a:t>data_image.img</a:t>
            </a:r>
            <a:r>
              <a:rPr lang="en-US" sz="4000" b="1" i="0" dirty="0">
                <a:solidFill>
                  <a:schemeClr val="accent1"/>
                </a:solidFill>
                <a:effectLst/>
                <a:latin typeface="Söhne Mono"/>
              </a:rPr>
              <a:t> bs=1M</a:t>
            </a:r>
          </a:p>
          <a:p>
            <a:endParaRPr lang="en-US" sz="4000" b="1" dirty="0">
              <a:latin typeface="Söhne Mono"/>
            </a:endParaRPr>
          </a:p>
          <a:p>
            <a:r>
              <a:rPr lang="en-US" sz="4000" dirty="0">
                <a:latin typeface="Söhne Mono"/>
              </a:rPr>
              <a:t>In this example, the </a:t>
            </a:r>
            <a:r>
              <a:rPr lang="en-US" sz="4000" b="1" dirty="0">
                <a:latin typeface="Söhne Mono"/>
              </a:rPr>
              <a:t>if option </a:t>
            </a:r>
            <a:r>
              <a:rPr lang="en-US" sz="4000" dirty="0">
                <a:latin typeface="Söhne Mono"/>
              </a:rPr>
              <a:t>specifies the input file, which is </a:t>
            </a:r>
            <a:r>
              <a:rPr lang="en-US" sz="4000" b="1" dirty="0">
                <a:latin typeface="Söhne Mono"/>
              </a:rPr>
              <a:t>/dev/</a:t>
            </a:r>
            <a:r>
              <a:rPr lang="en-US" sz="4000" b="1" dirty="0" err="1">
                <a:latin typeface="Söhne Mono"/>
              </a:rPr>
              <a:t>sdb</a:t>
            </a:r>
            <a:r>
              <a:rPr lang="en-US" sz="4000" b="1" dirty="0">
                <a:latin typeface="Söhne Mono"/>
              </a:rPr>
              <a:t>, </a:t>
            </a:r>
            <a:r>
              <a:rPr lang="en-US" sz="4000" dirty="0">
                <a:latin typeface="Söhne Mono"/>
              </a:rPr>
              <a:t>which is the block device file for the storage device.</a:t>
            </a:r>
          </a:p>
          <a:p>
            <a:r>
              <a:rPr lang="en-US" sz="4000" dirty="0">
                <a:latin typeface="Söhne Mono"/>
              </a:rPr>
              <a:t> The of option specifies the output file, which will be a file named </a:t>
            </a:r>
            <a:r>
              <a:rPr lang="en-US" sz="4000" b="1" dirty="0" err="1">
                <a:latin typeface="Söhne Mono"/>
              </a:rPr>
              <a:t>data_image.img</a:t>
            </a:r>
            <a:r>
              <a:rPr lang="en-US" sz="4000" b="1" dirty="0">
                <a:latin typeface="Söhne Mono"/>
              </a:rPr>
              <a:t> </a:t>
            </a:r>
            <a:r>
              <a:rPr lang="en-US" sz="4000" dirty="0">
                <a:latin typeface="Söhne Mono"/>
              </a:rPr>
              <a:t>that will contain the raw data from the storage device. </a:t>
            </a:r>
          </a:p>
          <a:p>
            <a:r>
              <a:rPr lang="en-US" sz="4000" dirty="0">
                <a:latin typeface="Söhne Mono"/>
              </a:rPr>
              <a:t>The </a:t>
            </a:r>
            <a:r>
              <a:rPr lang="en-US" sz="4000" b="1" dirty="0">
                <a:latin typeface="Söhne Mono"/>
              </a:rPr>
              <a:t>bs</a:t>
            </a:r>
            <a:r>
              <a:rPr lang="en-US" sz="4000" dirty="0">
                <a:latin typeface="Söhne Mono"/>
              </a:rPr>
              <a:t> option specifies the </a:t>
            </a:r>
            <a:r>
              <a:rPr lang="en-US" sz="4000" b="1" dirty="0">
                <a:latin typeface="Söhne Mono"/>
              </a:rPr>
              <a:t>block size</a:t>
            </a:r>
            <a:r>
              <a:rPr lang="en-US" sz="4000" dirty="0">
                <a:latin typeface="Söhne Mono"/>
              </a:rPr>
              <a:t>, which is set to 1M in this example, meaning that dd will </a:t>
            </a:r>
            <a:r>
              <a:rPr lang="en-US" sz="4000" b="1" dirty="0">
                <a:latin typeface="Söhne Mono"/>
              </a:rPr>
              <a:t>read 1 megabyte </a:t>
            </a:r>
            <a:r>
              <a:rPr lang="en-US" sz="4000" dirty="0">
                <a:latin typeface="Söhne Mono"/>
              </a:rPr>
              <a:t>of data at a time.</a:t>
            </a:r>
            <a:br>
              <a:rPr lang="en-US" sz="4000" b="1" dirty="0">
                <a:latin typeface="Söhne Mono"/>
              </a:rPr>
            </a:br>
            <a:endParaRPr lang="en-IN" sz="4000" b="1" dirty="0"/>
          </a:p>
        </p:txBody>
      </p:sp>
    </p:spTree>
    <p:extLst>
      <p:ext uri="{BB962C8B-B14F-4D97-AF65-F5344CB8AC3E}">
        <p14:creationId xmlns:p14="http://schemas.microsoft.com/office/powerpoint/2010/main" val="5758945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FD891-D478-C25C-5661-9D2507941C28}"/>
              </a:ext>
            </a:extLst>
          </p:cNvPr>
          <p:cNvSpPr>
            <a:spLocks noGrp="1"/>
          </p:cNvSpPr>
          <p:nvPr>
            <p:ph type="title"/>
          </p:nvPr>
        </p:nvSpPr>
        <p:spPr/>
        <p:txBody>
          <a:bodyPr/>
          <a:lstStyle/>
          <a:p>
            <a:r>
              <a:rPr lang="en-US" dirty="0"/>
              <a:t>The following are important functions </a:t>
            </a:r>
            <a:r>
              <a:rPr lang="en-US" dirty="0" err="1"/>
              <a:t>dcfldd</a:t>
            </a:r>
            <a:r>
              <a:rPr lang="en-US" dirty="0"/>
              <a:t> offers that aren’t possible with dd</a:t>
            </a:r>
            <a:endParaRPr lang="en-IN" dirty="0"/>
          </a:p>
        </p:txBody>
      </p:sp>
      <p:sp>
        <p:nvSpPr>
          <p:cNvPr id="3" name="Content Placeholder 2">
            <a:extLst>
              <a:ext uri="{FF2B5EF4-FFF2-40B4-BE49-F238E27FC236}">
                <a16:creationId xmlns:a16="http://schemas.microsoft.com/office/drawing/2014/main" id="{079BF13E-397F-2D7B-401F-D35813AF7E6B}"/>
              </a:ext>
            </a:extLst>
          </p:cNvPr>
          <p:cNvSpPr>
            <a:spLocks noGrp="1"/>
          </p:cNvSpPr>
          <p:nvPr>
            <p:ph idx="1"/>
          </p:nvPr>
        </p:nvSpPr>
        <p:spPr/>
        <p:txBody>
          <a:bodyPr>
            <a:normAutofit/>
          </a:bodyPr>
          <a:lstStyle/>
          <a:p>
            <a:r>
              <a:rPr lang="en-US" dirty="0"/>
              <a:t> • Specify hexadecimal patterns or text for clearing disk space. </a:t>
            </a:r>
          </a:p>
          <a:p>
            <a:r>
              <a:rPr lang="en-US" dirty="0"/>
              <a:t>• Log errors to an output file for analysis and review. </a:t>
            </a:r>
          </a:p>
          <a:p>
            <a:r>
              <a:rPr lang="en-US" dirty="0"/>
              <a:t>• Use the hashing options MD5, SHA-1, SHA-256, SHA-384, and SHA-512</a:t>
            </a:r>
          </a:p>
          <a:p>
            <a:r>
              <a:rPr lang="en-US" dirty="0"/>
              <a:t>• Refer to a status display indicating the acquisition’s progress in bytes. </a:t>
            </a:r>
          </a:p>
          <a:p>
            <a:r>
              <a:rPr lang="en-US" dirty="0"/>
              <a:t>• Split data acquisitions into segmented volumes with numeric extensions (unlike dd’s limit of 99). </a:t>
            </a:r>
          </a:p>
          <a:p>
            <a:r>
              <a:rPr lang="en-US" dirty="0"/>
              <a:t>• Verify the acquired data with the original disk or media data.</a:t>
            </a:r>
            <a:endParaRPr lang="en-IN" dirty="0"/>
          </a:p>
        </p:txBody>
      </p:sp>
    </p:spTree>
    <p:extLst>
      <p:ext uri="{BB962C8B-B14F-4D97-AF65-F5344CB8AC3E}">
        <p14:creationId xmlns:p14="http://schemas.microsoft.com/office/powerpoint/2010/main" val="14138939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C5D52-E17E-1892-17B2-BBC9C8C8F5EB}"/>
              </a:ext>
            </a:extLst>
          </p:cNvPr>
          <p:cNvSpPr>
            <a:spLocks noGrp="1"/>
          </p:cNvSpPr>
          <p:nvPr>
            <p:ph type="title"/>
          </p:nvPr>
        </p:nvSpPr>
        <p:spPr/>
        <p:txBody>
          <a:bodyPr/>
          <a:lstStyle/>
          <a:p>
            <a:r>
              <a:rPr lang="en-IN" dirty="0"/>
              <a:t>Validating Data Acquisitions</a:t>
            </a:r>
          </a:p>
        </p:txBody>
      </p:sp>
      <p:sp>
        <p:nvSpPr>
          <p:cNvPr id="3" name="Content Placeholder 2">
            <a:extLst>
              <a:ext uri="{FF2B5EF4-FFF2-40B4-BE49-F238E27FC236}">
                <a16:creationId xmlns:a16="http://schemas.microsoft.com/office/drawing/2014/main" id="{EDF9077E-74E0-9FE2-D499-F2E9790C5D13}"/>
              </a:ext>
            </a:extLst>
          </p:cNvPr>
          <p:cNvSpPr>
            <a:spLocks noGrp="1"/>
          </p:cNvSpPr>
          <p:nvPr>
            <p:ph idx="1"/>
          </p:nvPr>
        </p:nvSpPr>
        <p:spPr/>
        <p:txBody>
          <a:bodyPr/>
          <a:lstStyle/>
          <a:p>
            <a:r>
              <a:rPr lang="en-US" dirty="0"/>
              <a:t>Probably the most critical aspect of computer forensics is validating digital evidence. </a:t>
            </a:r>
          </a:p>
          <a:p>
            <a:r>
              <a:rPr lang="en-US" dirty="0"/>
              <a:t>The weakest point of any digital investigation is the integrity of the data you collect, so validation is essential.</a:t>
            </a:r>
          </a:p>
          <a:p>
            <a:r>
              <a:rPr lang="en-US" dirty="0"/>
              <a:t>Validating digital evidence requires using </a:t>
            </a:r>
            <a:r>
              <a:rPr lang="en-US" b="1" dirty="0"/>
              <a:t>a hashing algorithm utility, which is designed to create a binary or hexadecimal number that represents the uniqueness of a data set, </a:t>
            </a:r>
            <a:r>
              <a:rPr lang="en-US" dirty="0"/>
              <a:t>such as a file or disk drive.</a:t>
            </a:r>
          </a:p>
          <a:p>
            <a:r>
              <a:rPr lang="en-US" dirty="0"/>
              <a:t> This unique number is referred to as a “</a:t>
            </a:r>
            <a:r>
              <a:rPr lang="en-US" b="1" dirty="0">
                <a:highlight>
                  <a:srgbClr val="FFFF00"/>
                </a:highlight>
              </a:rPr>
              <a:t>digital fingerprint</a:t>
            </a:r>
            <a:r>
              <a:rPr lang="en-US" dirty="0"/>
              <a:t>.” Because hash values are unique, if two files have the same hash values, they are identical</a:t>
            </a:r>
            <a:endParaRPr lang="en-IN" dirty="0"/>
          </a:p>
        </p:txBody>
      </p:sp>
    </p:spTree>
    <p:extLst>
      <p:ext uri="{BB962C8B-B14F-4D97-AF65-F5344CB8AC3E}">
        <p14:creationId xmlns:p14="http://schemas.microsoft.com/office/powerpoint/2010/main" val="309465902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EDBD3-122E-0E0C-4677-74D6961FAC9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BEFBD22-963A-F195-37E9-087424FC9A20}"/>
              </a:ext>
            </a:extLst>
          </p:cNvPr>
          <p:cNvSpPr>
            <a:spLocks noGrp="1"/>
          </p:cNvSpPr>
          <p:nvPr>
            <p:ph idx="1"/>
          </p:nvPr>
        </p:nvSpPr>
        <p:spPr/>
        <p:txBody>
          <a:bodyPr/>
          <a:lstStyle/>
          <a:p>
            <a:r>
              <a:rPr lang="en-US" dirty="0"/>
              <a:t>Making any alteration in one of the files—even changing one letter from uppercase to lowercase—produces a completely different hash value, </a:t>
            </a:r>
          </a:p>
          <a:p>
            <a:r>
              <a:rPr lang="en-US" dirty="0">
                <a:highlight>
                  <a:srgbClr val="FFFF00"/>
                </a:highlight>
              </a:rPr>
              <a:t>In recent years, researchers have discovered that MD5 can produce collisions.</a:t>
            </a:r>
          </a:p>
          <a:p>
            <a:r>
              <a:rPr lang="en-US" dirty="0"/>
              <a:t> For forensic examinations of data files on a disk drive, however, collisions are of little concern. </a:t>
            </a:r>
          </a:p>
          <a:p>
            <a:r>
              <a:rPr lang="en-US" dirty="0"/>
              <a:t>If two files with different content have the same MD5 hash value, a comparison of each byte of a file can be done to see the differences. Currently, several tools can do a byte-by-byte comparison of files.</a:t>
            </a:r>
            <a:endParaRPr lang="en-IN" dirty="0"/>
          </a:p>
        </p:txBody>
      </p:sp>
    </p:spTree>
    <p:extLst>
      <p:ext uri="{BB962C8B-B14F-4D97-AF65-F5344CB8AC3E}">
        <p14:creationId xmlns:p14="http://schemas.microsoft.com/office/powerpoint/2010/main" val="2030708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D1430-583D-E944-1BFF-7B26F6EC4242}"/>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D3D426B4-D12A-429D-41A0-59504200730B}"/>
              </a:ext>
            </a:extLst>
          </p:cNvPr>
          <p:cNvSpPr>
            <a:spLocks noGrp="1"/>
          </p:cNvSpPr>
          <p:nvPr>
            <p:ph idx="1"/>
          </p:nvPr>
        </p:nvSpPr>
        <p:spPr/>
        <p:txBody>
          <a:bodyPr/>
          <a:lstStyle/>
          <a:p>
            <a:endParaRPr lang="en-IN" dirty="0"/>
          </a:p>
        </p:txBody>
      </p:sp>
      <p:pic>
        <p:nvPicPr>
          <p:cNvPr id="7" name="Picture 6">
            <a:extLst>
              <a:ext uri="{FF2B5EF4-FFF2-40B4-BE49-F238E27FC236}">
                <a16:creationId xmlns:a16="http://schemas.microsoft.com/office/drawing/2014/main" id="{99863B42-618E-E1B9-CE3F-F3B0A449A7C3}"/>
              </a:ext>
            </a:extLst>
          </p:cNvPr>
          <p:cNvPicPr>
            <a:picLocks noChangeAspect="1"/>
          </p:cNvPicPr>
          <p:nvPr/>
        </p:nvPicPr>
        <p:blipFill rotWithShape="1">
          <a:blip r:embed="rId2"/>
          <a:srcRect l="28906" t="29306" r="9453" b="15972"/>
          <a:stretch/>
        </p:blipFill>
        <p:spPr>
          <a:xfrm>
            <a:off x="783842" y="1348581"/>
            <a:ext cx="10624315" cy="5305426"/>
          </a:xfrm>
          <a:prstGeom prst="rect">
            <a:avLst/>
          </a:prstGeom>
        </p:spPr>
      </p:pic>
    </p:spTree>
    <p:extLst>
      <p:ext uri="{BB962C8B-B14F-4D97-AF65-F5344CB8AC3E}">
        <p14:creationId xmlns:p14="http://schemas.microsoft.com/office/powerpoint/2010/main" val="260160399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54EBB-D429-5C85-5A84-83A403A5391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C376974-C55A-CA48-879F-CC92C08F3D22}"/>
              </a:ext>
            </a:extLst>
          </p:cNvPr>
          <p:cNvSpPr>
            <a:spLocks noGrp="1"/>
          </p:cNvSpPr>
          <p:nvPr>
            <p:ph idx="1"/>
          </p:nvPr>
        </p:nvSpPr>
        <p:spPr/>
        <p:txBody>
          <a:bodyPr/>
          <a:lstStyle/>
          <a:p>
            <a:r>
              <a:rPr lang="en-US" dirty="0"/>
              <a:t>For imaging an evidence drive, many tools offer validation techniques ranging from CRC32, MD5, and SHA-1 to SHA-512. </a:t>
            </a:r>
          </a:p>
          <a:p>
            <a:r>
              <a:rPr lang="en-US" dirty="0"/>
              <a:t>The advantage of older validation utilities, such as CRC-32, is speed because it takes less CPU processing time to compute hash values.</a:t>
            </a:r>
          </a:p>
          <a:p>
            <a:r>
              <a:rPr lang="en-US" dirty="0"/>
              <a:t> More advanced validation utilities, such as MD5 and the SHA series, require far more CPU cycles to complete.</a:t>
            </a:r>
            <a:endParaRPr lang="en-IN" dirty="0"/>
          </a:p>
        </p:txBody>
      </p:sp>
    </p:spTree>
    <p:extLst>
      <p:ext uri="{BB962C8B-B14F-4D97-AF65-F5344CB8AC3E}">
        <p14:creationId xmlns:p14="http://schemas.microsoft.com/office/powerpoint/2010/main" val="243831501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C102E-A5AD-5D02-CDD3-931AFDC67E4B}"/>
              </a:ext>
            </a:extLst>
          </p:cNvPr>
          <p:cNvSpPr>
            <a:spLocks noGrp="1"/>
          </p:cNvSpPr>
          <p:nvPr>
            <p:ph type="title"/>
          </p:nvPr>
        </p:nvSpPr>
        <p:spPr/>
        <p:txBody>
          <a:bodyPr/>
          <a:lstStyle/>
          <a:p>
            <a:r>
              <a:rPr lang="en-US" dirty="0"/>
              <a:t>Linux Validation Methods</a:t>
            </a:r>
            <a:endParaRPr lang="en-IN" dirty="0"/>
          </a:p>
        </p:txBody>
      </p:sp>
      <p:sp>
        <p:nvSpPr>
          <p:cNvPr id="3" name="Content Placeholder 2">
            <a:extLst>
              <a:ext uri="{FF2B5EF4-FFF2-40B4-BE49-F238E27FC236}">
                <a16:creationId xmlns:a16="http://schemas.microsoft.com/office/drawing/2014/main" id="{2DDB1257-12C1-0F62-EC86-A0CCFDA9FC72}"/>
              </a:ext>
            </a:extLst>
          </p:cNvPr>
          <p:cNvSpPr>
            <a:spLocks noGrp="1"/>
          </p:cNvSpPr>
          <p:nvPr>
            <p:ph idx="1"/>
          </p:nvPr>
        </p:nvSpPr>
        <p:spPr/>
        <p:txBody>
          <a:bodyPr/>
          <a:lstStyle/>
          <a:p>
            <a:r>
              <a:rPr lang="en-US" dirty="0"/>
              <a:t>Linux and UNIX are rich in commands and functions. The two Linux shell commands shown earlier</a:t>
            </a:r>
          </a:p>
          <a:p>
            <a:r>
              <a:rPr lang="en-US" dirty="0">
                <a:highlight>
                  <a:srgbClr val="FFFF00"/>
                </a:highlight>
              </a:rPr>
              <a:t>, dd and </a:t>
            </a:r>
            <a:r>
              <a:rPr lang="en-US" dirty="0" err="1">
                <a:highlight>
                  <a:srgbClr val="FFFF00"/>
                </a:highlight>
              </a:rPr>
              <a:t>dcfldd</a:t>
            </a:r>
            <a:r>
              <a:rPr lang="en-US" dirty="0">
                <a:highlight>
                  <a:srgbClr val="FFFF00"/>
                </a:highlight>
              </a:rPr>
              <a:t>, have several options that can be combined with other commands to validate data. </a:t>
            </a:r>
          </a:p>
          <a:p>
            <a:r>
              <a:rPr lang="en-US" dirty="0"/>
              <a:t>The </a:t>
            </a:r>
            <a:r>
              <a:rPr lang="en-US" dirty="0" err="1"/>
              <a:t>dcfldd</a:t>
            </a:r>
            <a:r>
              <a:rPr lang="en-US" dirty="0"/>
              <a:t> command has additional options that validate data collected from an acquisition. </a:t>
            </a:r>
          </a:p>
          <a:p>
            <a:r>
              <a:rPr lang="en-US" dirty="0"/>
              <a:t>Validating acquired data with the dd command requires using other shell commands.</a:t>
            </a:r>
            <a:endParaRPr lang="en-IN" dirty="0"/>
          </a:p>
        </p:txBody>
      </p:sp>
    </p:spTree>
    <p:extLst>
      <p:ext uri="{BB962C8B-B14F-4D97-AF65-F5344CB8AC3E}">
        <p14:creationId xmlns:p14="http://schemas.microsoft.com/office/powerpoint/2010/main" val="411707169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7678A-4517-6C22-6082-3804E32BFB00}"/>
              </a:ext>
            </a:extLst>
          </p:cNvPr>
          <p:cNvSpPr>
            <a:spLocks noGrp="1"/>
          </p:cNvSpPr>
          <p:nvPr>
            <p:ph type="title"/>
          </p:nvPr>
        </p:nvSpPr>
        <p:spPr/>
        <p:txBody>
          <a:bodyPr/>
          <a:lstStyle/>
          <a:p>
            <a:r>
              <a:rPr lang="en-IN" dirty="0"/>
              <a:t>Windows Validation Methods</a:t>
            </a:r>
          </a:p>
        </p:txBody>
      </p:sp>
      <p:sp>
        <p:nvSpPr>
          <p:cNvPr id="3" name="Content Placeholder 2">
            <a:extLst>
              <a:ext uri="{FF2B5EF4-FFF2-40B4-BE49-F238E27FC236}">
                <a16:creationId xmlns:a16="http://schemas.microsoft.com/office/drawing/2014/main" id="{D8A105DE-26AD-FDD1-0A52-70FA33607151}"/>
              </a:ext>
            </a:extLst>
          </p:cNvPr>
          <p:cNvSpPr>
            <a:spLocks noGrp="1"/>
          </p:cNvSpPr>
          <p:nvPr>
            <p:ph idx="1"/>
          </p:nvPr>
        </p:nvSpPr>
        <p:spPr/>
        <p:txBody>
          <a:bodyPr/>
          <a:lstStyle/>
          <a:p>
            <a:r>
              <a:rPr lang="en-US" dirty="0"/>
              <a:t>Unlike Linux and UNIX, Windows has no built-in hashing algorithm tools for computer forensics. </a:t>
            </a:r>
          </a:p>
          <a:p>
            <a:r>
              <a:rPr lang="en-US" dirty="0"/>
              <a:t>However, many Windows third-party programs do provide a variety of built-in tools. </a:t>
            </a:r>
          </a:p>
          <a:p>
            <a:r>
              <a:rPr lang="en-US" dirty="0"/>
              <a:t>These third-party programs range </a:t>
            </a:r>
            <a:r>
              <a:rPr lang="en-US" dirty="0">
                <a:highlight>
                  <a:srgbClr val="FFFF00"/>
                </a:highlight>
              </a:rPr>
              <a:t>from hexadecimal editors</a:t>
            </a:r>
            <a:r>
              <a:rPr lang="en-US" dirty="0"/>
              <a:t>, such as </a:t>
            </a:r>
            <a:r>
              <a:rPr lang="en-US" dirty="0">
                <a:highlight>
                  <a:srgbClr val="FFFF00"/>
                </a:highlight>
              </a:rPr>
              <a:t>X-Ways </a:t>
            </a:r>
            <a:r>
              <a:rPr lang="en-US" dirty="0" err="1">
                <a:highlight>
                  <a:srgbClr val="FFFF00"/>
                </a:highlight>
              </a:rPr>
              <a:t>WinHex</a:t>
            </a:r>
            <a:r>
              <a:rPr lang="en-US" dirty="0">
                <a:highlight>
                  <a:srgbClr val="FFFF00"/>
                </a:highlight>
              </a:rPr>
              <a:t> </a:t>
            </a:r>
            <a:r>
              <a:rPr lang="en-US" dirty="0"/>
              <a:t>or Breakpoint Software Hex Workshop, to computer forensics programs, such as </a:t>
            </a:r>
            <a:r>
              <a:rPr lang="en-US" dirty="0" err="1"/>
              <a:t>ProDiscover</a:t>
            </a:r>
            <a:r>
              <a:rPr lang="en-US" dirty="0"/>
              <a:t>, EnCase, and FTK.</a:t>
            </a:r>
            <a:endParaRPr lang="en-IN" dirty="0"/>
          </a:p>
        </p:txBody>
      </p:sp>
    </p:spTree>
    <p:extLst>
      <p:ext uri="{BB962C8B-B14F-4D97-AF65-F5344CB8AC3E}">
        <p14:creationId xmlns:p14="http://schemas.microsoft.com/office/powerpoint/2010/main" val="281553084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F277B-D64A-023B-FB97-57CDC3EA08AE}"/>
              </a:ext>
            </a:extLst>
          </p:cNvPr>
          <p:cNvSpPr>
            <a:spLocks noGrp="1"/>
          </p:cNvSpPr>
          <p:nvPr>
            <p:ph type="title"/>
          </p:nvPr>
        </p:nvSpPr>
        <p:spPr/>
        <p:txBody>
          <a:bodyPr/>
          <a:lstStyle/>
          <a:p>
            <a:r>
              <a:rPr lang="en-IN" dirty="0"/>
              <a:t>Performing RAID Data Acquisitions</a:t>
            </a:r>
          </a:p>
        </p:txBody>
      </p:sp>
      <p:sp>
        <p:nvSpPr>
          <p:cNvPr id="3" name="Content Placeholder 2">
            <a:extLst>
              <a:ext uri="{FF2B5EF4-FFF2-40B4-BE49-F238E27FC236}">
                <a16:creationId xmlns:a16="http://schemas.microsoft.com/office/drawing/2014/main" id="{0023BBE1-7AF2-EA3D-97C3-ABE4B1609947}"/>
              </a:ext>
            </a:extLst>
          </p:cNvPr>
          <p:cNvSpPr>
            <a:spLocks noGrp="1"/>
          </p:cNvSpPr>
          <p:nvPr>
            <p:ph idx="1"/>
          </p:nvPr>
        </p:nvSpPr>
        <p:spPr/>
        <p:txBody>
          <a:bodyPr/>
          <a:lstStyle/>
          <a:p>
            <a:r>
              <a:rPr lang="en-US" dirty="0"/>
              <a:t>Size is the biggest concern because many RAID systems are now pushing into many terabytes of data.</a:t>
            </a:r>
          </a:p>
          <a:p>
            <a:r>
              <a:rPr lang="en-US" dirty="0"/>
              <a:t>Redundant array of independent disks (RAID) is a computer configuration involving two or more disks. </a:t>
            </a:r>
          </a:p>
          <a:p>
            <a:r>
              <a:rPr lang="en-US" dirty="0"/>
              <a:t>Originally, RAID was developed as a data-redundancy measure to minimize data loss caused by a disk failure.</a:t>
            </a:r>
          </a:p>
          <a:p>
            <a:r>
              <a:rPr lang="en-US" dirty="0"/>
              <a:t> As technology improved, RAID also provided increased storage capabilities.</a:t>
            </a:r>
            <a:endParaRPr lang="en-IN" dirty="0"/>
          </a:p>
        </p:txBody>
      </p:sp>
    </p:spTree>
    <p:extLst>
      <p:ext uri="{BB962C8B-B14F-4D97-AF65-F5344CB8AC3E}">
        <p14:creationId xmlns:p14="http://schemas.microsoft.com/office/powerpoint/2010/main" val="228140472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FD2BC-080A-65CA-0AD9-15BAE67E5FC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6455FE3-9E89-3679-1633-E7070FE01D70}"/>
              </a:ext>
            </a:extLst>
          </p:cNvPr>
          <p:cNvSpPr>
            <a:spLocks noGrp="1"/>
          </p:cNvSpPr>
          <p:nvPr>
            <p:ph idx="1"/>
          </p:nvPr>
        </p:nvSpPr>
        <p:spPr/>
        <p:txBody>
          <a:bodyPr/>
          <a:lstStyle/>
          <a:p>
            <a:r>
              <a:rPr lang="en-US" dirty="0"/>
              <a:t>For a high-end data-processing environment, RAID 5 is common and is often based in special RAID towers.</a:t>
            </a:r>
          </a:p>
          <a:p>
            <a:r>
              <a:rPr lang="en-US" dirty="0"/>
              <a:t> These high-end RAID systems usually have integrated controllers that connect to high-end servers or mainframes. </a:t>
            </a:r>
          </a:p>
          <a:p>
            <a:r>
              <a:rPr lang="en-US" dirty="0"/>
              <a:t>These systems provide redundancy and high-speed data access and can make many small disks appear as one very large drive.</a:t>
            </a:r>
            <a:endParaRPr lang="en-IN" dirty="0"/>
          </a:p>
        </p:txBody>
      </p:sp>
    </p:spTree>
    <p:extLst>
      <p:ext uri="{BB962C8B-B14F-4D97-AF65-F5344CB8AC3E}">
        <p14:creationId xmlns:p14="http://schemas.microsoft.com/office/powerpoint/2010/main" val="212659091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B23AC-F0B7-9912-0119-4949BC3AB8E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8C1B271-1E2D-BAD0-D6C0-3F6EB156FC3F}"/>
              </a:ext>
            </a:extLst>
          </p:cNvPr>
          <p:cNvSpPr>
            <a:spLocks noGrp="1"/>
          </p:cNvSpPr>
          <p:nvPr>
            <p:ph idx="1"/>
          </p:nvPr>
        </p:nvSpPr>
        <p:spPr/>
        <p:txBody>
          <a:bodyPr/>
          <a:lstStyle/>
          <a:p>
            <a:pPr algn="l"/>
            <a:r>
              <a:rPr lang="en-US" b="0" i="0" dirty="0">
                <a:solidFill>
                  <a:srgbClr val="404040"/>
                </a:solidFill>
                <a:effectLst/>
                <a:latin typeface="Open Sans" panose="020B0606030504020204" pitchFamily="34" charset="0"/>
              </a:rPr>
              <a:t> RAID levels:</a:t>
            </a:r>
          </a:p>
          <a:p>
            <a:pPr algn="l">
              <a:buFont typeface="Arial" panose="020B0604020202020204" pitchFamily="34" charset="0"/>
              <a:buChar char="•"/>
            </a:pPr>
            <a:r>
              <a:rPr lang="en-US" b="1" i="0" u="none" strike="noStrike" dirty="0">
                <a:solidFill>
                  <a:srgbClr val="105CB6"/>
                </a:solidFill>
                <a:effectLst/>
                <a:latin typeface="Open Sans" panose="020B0606030504020204" pitchFamily="34" charset="0"/>
                <a:hlinkClick r:id="rId2"/>
              </a:rPr>
              <a:t>RAID 0</a:t>
            </a:r>
            <a:r>
              <a:rPr lang="en-US" b="0" i="0" dirty="0">
                <a:solidFill>
                  <a:srgbClr val="404040"/>
                </a:solidFill>
                <a:effectLst/>
                <a:latin typeface="Open Sans" panose="020B0606030504020204" pitchFamily="34" charset="0"/>
              </a:rPr>
              <a:t> – striping</a:t>
            </a:r>
          </a:p>
          <a:p>
            <a:pPr algn="l">
              <a:buFont typeface="Arial" panose="020B0604020202020204" pitchFamily="34" charset="0"/>
              <a:buChar char="•"/>
            </a:pPr>
            <a:r>
              <a:rPr lang="en-US" b="1" i="0" u="none" strike="noStrike" dirty="0">
                <a:solidFill>
                  <a:srgbClr val="105CB6"/>
                </a:solidFill>
                <a:effectLst/>
                <a:latin typeface="Open Sans" panose="020B0606030504020204" pitchFamily="34" charset="0"/>
                <a:hlinkClick r:id="rId3"/>
              </a:rPr>
              <a:t>RAID 1</a:t>
            </a:r>
            <a:r>
              <a:rPr lang="en-US" b="0" i="0" dirty="0">
                <a:solidFill>
                  <a:srgbClr val="404040"/>
                </a:solidFill>
                <a:effectLst/>
                <a:latin typeface="Open Sans" panose="020B0606030504020204" pitchFamily="34" charset="0"/>
              </a:rPr>
              <a:t> – mirroring</a:t>
            </a:r>
          </a:p>
          <a:p>
            <a:pPr algn="l">
              <a:buFont typeface="Arial" panose="020B0604020202020204" pitchFamily="34" charset="0"/>
              <a:buChar char="•"/>
            </a:pPr>
            <a:r>
              <a:rPr lang="en-US" b="1" i="0" u="none" strike="noStrike" dirty="0">
                <a:solidFill>
                  <a:srgbClr val="105CB6"/>
                </a:solidFill>
                <a:effectLst/>
                <a:latin typeface="Open Sans" panose="020B0606030504020204" pitchFamily="34" charset="0"/>
                <a:hlinkClick r:id="rId4"/>
              </a:rPr>
              <a:t>RAID 5</a:t>
            </a:r>
            <a:r>
              <a:rPr lang="en-US" b="0" i="0" dirty="0">
                <a:solidFill>
                  <a:srgbClr val="404040"/>
                </a:solidFill>
                <a:effectLst/>
                <a:latin typeface="Open Sans" panose="020B0606030504020204" pitchFamily="34" charset="0"/>
              </a:rPr>
              <a:t> – striping with parity</a:t>
            </a:r>
          </a:p>
          <a:p>
            <a:pPr algn="l">
              <a:buFont typeface="Arial" panose="020B0604020202020204" pitchFamily="34" charset="0"/>
              <a:buChar char="•"/>
            </a:pPr>
            <a:r>
              <a:rPr lang="en-US" b="1" i="0" u="none" strike="noStrike" dirty="0">
                <a:solidFill>
                  <a:srgbClr val="105CB6"/>
                </a:solidFill>
                <a:effectLst/>
                <a:latin typeface="Open Sans" panose="020B0606030504020204" pitchFamily="34" charset="0"/>
                <a:hlinkClick r:id="rId5"/>
              </a:rPr>
              <a:t>RAID 6</a:t>
            </a:r>
            <a:r>
              <a:rPr lang="en-US" b="0" i="0" dirty="0">
                <a:solidFill>
                  <a:srgbClr val="404040"/>
                </a:solidFill>
                <a:effectLst/>
                <a:latin typeface="Open Sans" panose="020B0606030504020204" pitchFamily="34" charset="0"/>
              </a:rPr>
              <a:t> – striping with double parity</a:t>
            </a:r>
          </a:p>
          <a:p>
            <a:pPr algn="l">
              <a:buFont typeface="Arial" panose="020B0604020202020204" pitchFamily="34" charset="0"/>
              <a:buChar char="•"/>
            </a:pPr>
            <a:r>
              <a:rPr lang="en-US" b="1" i="0" u="none" strike="noStrike" dirty="0">
                <a:solidFill>
                  <a:srgbClr val="105CB6"/>
                </a:solidFill>
                <a:effectLst/>
                <a:latin typeface="Open Sans" panose="020B0606030504020204" pitchFamily="34" charset="0"/>
                <a:hlinkClick r:id="rId6"/>
              </a:rPr>
              <a:t>RAID 10</a:t>
            </a:r>
            <a:r>
              <a:rPr lang="en-US" b="0" i="0" dirty="0">
                <a:solidFill>
                  <a:srgbClr val="404040"/>
                </a:solidFill>
                <a:effectLst/>
                <a:latin typeface="Open Sans" panose="020B0606030504020204" pitchFamily="34" charset="0"/>
              </a:rPr>
              <a:t> – combining mirroring and striping</a:t>
            </a:r>
          </a:p>
          <a:p>
            <a:endParaRPr lang="en-IN" dirty="0"/>
          </a:p>
        </p:txBody>
      </p:sp>
    </p:spTree>
    <p:extLst>
      <p:ext uri="{BB962C8B-B14F-4D97-AF65-F5344CB8AC3E}">
        <p14:creationId xmlns:p14="http://schemas.microsoft.com/office/powerpoint/2010/main" val="299001478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EC85E-129F-8120-B22B-F9EB88B32A00}"/>
              </a:ext>
            </a:extLst>
          </p:cNvPr>
          <p:cNvSpPr>
            <a:spLocks noGrp="1"/>
          </p:cNvSpPr>
          <p:nvPr>
            <p:ph type="title"/>
          </p:nvPr>
        </p:nvSpPr>
        <p:spPr/>
        <p:txBody>
          <a:bodyPr/>
          <a:lstStyle/>
          <a:p>
            <a:r>
              <a:rPr lang="en-US" b="0" i="0" dirty="0">
                <a:solidFill>
                  <a:srgbClr val="404040"/>
                </a:solidFill>
                <a:effectLst/>
                <a:latin typeface="DeliciousHeavyRegular"/>
              </a:rPr>
              <a:t>RAID level 0 – Striping</a:t>
            </a:r>
            <a:br>
              <a:rPr lang="en-US" b="0" i="0" dirty="0">
                <a:solidFill>
                  <a:srgbClr val="404040"/>
                </a:solidFill>
                <a:effectLst/>
                <a:latin typeface="DeliciousHeavyRegular"/>
              </a:rPr>
            </a:br>
            <a:endParaRPr lang="en-IN" dirty="0"/>
          </a:p>
        </p:txBody>
      </p:sp>
      <p:sp>
        <p:nvSpPr>
          <p:cNvPr id="3" name="Content Placeholder 2">
            <a:extLst>
              <a:ext uri="{FF2B5EF4-FFF2-40B4-BE49-F238E27FC236}">
                <a16:creationId xmlns:a16="http://schemas.microsoft.com/office/drawing/2014/main" id="{791D29BD-308D-9DF7-E021-9C83CDDAB2A6}"/>
              </a:ext>
            </a:extLst>
          </p:cNvPr>
          <p:cNvSpPr>
            <a:spLocks noGrp="1"/>
          </p:cNvSpPr>
          <p:nvPr>
            <p:ph idx="1"/>
          </p:nvPr>
        </p:nvSpPr>
        <p:spPr/>
        <p:txBody>
          <a:bodyPr/>
          <a:lstStyle/>
          <a:p>
            <a:pPr algn="l"/>
            <a:r>
              <a:rPr lang="en-US" b="0" i="0" dirty="0">
                <a:solidFill>
                  <a:srgbClr val="404040"/>
                </a:solidFill>
                <a:effectLst/>
                <a:latin typeface="Open Sans" panose="020B0606030504020204" pitchFamily="34" charset="0"/>
              </a:rPr>
              <a:t>In a RAID 0 system data are split up into blocks that get written across all the drives in the array.</a:t>
            </a:r>
          </a:p>
          <a:p>
            <a:pPr algn="l"/>
            <a:r>
              <a:rPr lang="en-US" b="0" i="0" dirty="0">
                <a:solidFill>
                  <a:srgbClr val="404040"/>
                </a:solidFill>
                <a:effectLst/>
                <a:latin typeface="Open Sans" panose="020B0606030504020204" pitchFamily="34" charset="0"/>
              </a:rPr>
              <a:t> By using multiple disks (at least 2) at the same time, this offers superior I/O performance. </a:t>
            </a:r>
          </a:p>
          <a:p>
            <a:pPr algn="l"/>
            <a:r>
              <a:rPr lang="en-US" b="0" i="0" dirty="0">
                <a:solidFill>
                  <a:srgbClr val="404040"/>
                </a:solidFill>
                <a:effectLst/>
                <a:latin typeface="Open Sans" panose="020B0606030504020204" pitchFamily="34" charset="0"/>
              </a:rPr>
              <a:t>This performance can be enhanced further by using multiple controllers, ideally one controller per disk.</a:t>
            </a:r>
          </a:p>
          <a:p>
            <a:endParaRPr lang="en-IN" dirty="0"/>
          </a:p>
        </p:txBody>
      </p:sp>
      <p:pic>
        <p:nvPicPr>
          <p:cNvPr id="4" name="Picture 3">
            <a:extLst>
              <a:ext uri="{FF2B5EF4-FFF2-40B4-BE49-F238E27FC236}">
                <a16:creationId xmlns:a16="http://schemas.microsoft.com/office/drawing/2014/main" id="{8A84FCDF-F31E-E035-16A3-A3B094A834BD}"/>
              </a:ext>
            </a:extLst>
          </p:cNvPr>
          <p:cNvPicPr>
            <a:picLocks noChangeAspect="1"/>
          </p:cNvPicPr>
          <p:nvPr/>
        </p:nvPicPr>
        <p:blipFill>
          <a:blip r:embed="rId3"/>
          <a:stretch>
            <a:fillRect/>
          </a:stretch>
        </p:blipFill>
        <p:spPr>
          <a:xfrm>
            <a:off x="8043644" y="4536374"/>
            <a:ext cx="2814855" cy="2139290"/>
          </a:xfrm>
          <a:prstGeom prst="rect">
            <a:avLst/>
          </a:prstGeom>
        </p:spPr>
      </p:pic>
    </p:spTree>
    <p:extLst>
      <p:ext uri="{BB962C8B-B14F-4D97-AF65-F5344CB8AC3E}">
        <p14:creationId xmlns:p14="http://schemas.microsoft.com/office/powerpoint/2010/main" val="55102993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C576A-B543-6DE3-4988-A2494B73B558}"/>
              </a:ext>
            </a:extLst>
          </p:cNvPr>
          <p:cNvSpPr>
            <a:spLocks noGrp="1"/>
          </p:cNvSpPr>
          <p:nvPr>
            <p:ph type="title"/>
          </p:nvPr>
        </p:nvSpPr>
        <p:spPr/>
        <p:txBody>
          <a:bodyPr/>
          <a:lstStyle/>
          <a:p>
            <a:r>
              <a:rPr lang="en-US" b="0" i="0" dirty="0">
                <a:solidFill>
                  <a:srgbClr val="404040"/>
                </a:solidFill>
                <a:effectLst/>
                <a:latin typeface="DeliciousHeavyRegular"/>
              </a:rPr>
              <a:t>RAID level 1 – Mirroring</a:t>
            </a:r>
            <a:br>
              <a:rPr lang="en-US" b="0" i="0" dirty="0">
                <a:solidFill>
                  <a:srgbClr val="404040"/>
                </a:solidFill>
                <a:effectLst/>
                <a:latin typeface="DeliciousHeavyRegular"/>
              </a:rPr>
            </a:br>
            <a:endParaRPr lang="en-IN" dirty="0"/>
          </a:p>
        </p:txBody>
      </p:sp>
      <p:sp>
        <p:nvSpPr>
          <p:cNvPr id="3" name="Content Placeholder 2">
            <a:extLst>
              <a:ext uri="{FF2B5EF4-FFF2-40B4-BE49-F238E27FC236}">
                <a16:creationId xmlns:a16="http://schemas.microsoft.com/office/drawing/2014/main" id="{6F6438B2-3318-1845-7A56-D39481343343}"/>
              </a:ext>
            </a:extLst>
          </p:cNvPr>
          <p:cNvSpPr>
            <a:spLocks noGrp="1"/>
          </p:cNvSpPr>
          <p:nvPr>
            <p:ph idx="1"/>
          </p:nvPr>
        </p:nvSpPr>
        <p:spPr>
          <a:xfrm>
            <a:off x="838200" y="1253331"/>
            <a:ext cx="10515600" cy="4351338"/>
          </a:xfrm>
        </p:spPr>
        <p:txBody>
          <a:bodyPr/>
          <a:lstStyle/>
          <a:p>
            <a:pPr algn="l"/>
            <a:r>
              <a:rPr lang="en-US" b="0" i="0" dirty="0">
                <a:solidFill>
                  <a:srgbClr val="404040"/>
                </a:solidFill>
                <a:effectLst/>
                <a:latin typeface="Open Sans" panose="020B0606030504020204" pitchFamily="34" charset="0"/>
              </a:rPr>
              <a:t>Data are stored twice by writing them to both the data drive (or set of data drives) and a mirror drive (or set of drives).</a:t>
            </a:r>
          </a:p>
          <a:p>
            <a:pPr algn="l"/>
            <a:r>
              <a:rPr lang="en-US" b="0" i="0" dirty="0">
                <a:solidFill>
                  <a:srgbClr val="404040"/>
                </a:solidFill>
                <a:effectLst/>
                <a:latin typeface="Open Sans" panose="020B0606030504020204" pitchFamily="34" charset="0"/>
              </a:rPr>
              <a:t> If a drive fails, the controller uses either the data drive or the mirror drive for data recovery and continuous operation. You need at least 2 drives for a RAID 1 array.</a:t>
            </a:r>
          </a:p>
          <a:p>
            <a:pPr algn="l"/>
            <a:endParaRPr lang="en-US" b="0" i="0" dirty="0">
              <a:solidFill>
                <a:srgbClr val="404040"/>
              </a:solidFill>
              <a:effectLst/>
              <a:latin typeface="Open Sans" panose="020B0606030504020204" pitchFamily="34" charset="0"/>
            </a:endParaRPr>
          </a:p>
          <a:p>
            <a:endParaRPr lang="en-IN" dirty="0"/>
          </a:p>
        </p:txBody>
      </p:sp>
      <p:pic>
        <p:nvPicPr>
          <p:cNvPr id="4" name="Picture 3">
            <a:extLst>
              <a:ext uri="{FF2B5EF4-FFF2-40B4-BE49-F238E27FC236}">
                <a16:creationId xmlns:a16="http://schemas.microsoft.com/office/drawing/2014/main" id="{EF39CD08-8572-26C9-CE99-D19E9A794B24}"/>
              </a:ext>
            </a:extLst>
          </p:cNvPr>
          <p:cNvPicPr>
            <a:picLocks noChangeAspect="1"/>
          </p:cNvPicPr>
          <p:nvPr/>
        </p:nvPicPr>
        <p:blipFill>
          <a:blip r:embed="rId2"/>
          <a:stretch>
            <a:fillRect/>
          </a:stretch>
        </p:blipFill>
        <p:spPr>
          <a:xfrm>
            <a:off x="7006442" y="3351556"/>
            <a:ext cx="4347358" cy="3303992"/>
          </a:xfrm>
          <a:prstGeom prst="rect">
            <a:avLst/>
          </a:prstGeom>
        </p:spPr>
      </p:pic>
    </p:spTree>
    <p:extLst>
      <p:ext uri="{BB962C8B-B14F-4D97-AF65-F5344CB8AC3E}">
        <p14:creationId xmlns:p14="http://schemas.microsoft.com/office/powerpoint/2010/main" val="128215560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D1182-5BDF-D10F-AFEF-A579A28DD0FD}"/>
              </a:ext>
            </a:extLst>
          </p:cNvPr>
          <p:cNvSpPr>
            <a:spLocks noGrp="1"/>
          </p:cNvSpPr>
          <p:nvPr>
            <p:ph type="title"/>
          </p:nvPr>
        </p:nvSpPr>
        <p:spPr/>
        <p:txBody>
          <a:bodyPr/>
          <a:lstStyle/>
          <a:p>
            <a:r>
              <a:rPr lang="en-US" b="0" i="0" dirty="0">
                <a:solidFill>
                  <a:srgbClr val="404040"/>
                </a:solidFill>
                <a:effectLst/>
                <a:latin typeface="DeliciousHeavyRegular"/>
              </a:rPr>
              <a:t>RAID level 5 – Striping with parity</a:t>
            </a:r>
            <a:br>
              <a:rPr lang="en-US" b="0" i="0" dirty="0">
                <a:solidFill>
                  <a:srgbClr val="404040"/>
                </a:solidFill>
                <a:effectLst/>
                <a:latin typeface="DeliciousHeavyRegular"/>
              </a:rPr>
            </a:br>
            <a:endParaRPr lang="en-IN" dirty="0"/>
          </a:p>
        </p:txBody>
      </p:sp>
      <p:sp>
        <p:nvSpPr>
          <p:cNvPr id="3" name="Content Placeholder 2">
            <a:extLst>
              <a:ext uri="{FF2B5EF4-FFF2-40B4-BE49-F238E27FC236}">
                <a16:creationId xmlns:a16="http://schemas.microsoft.com/office/drawing/2014/main" id="{70A46AEF-828F-2320-8BC8-440E38D07B2A}"/>
              </a:ext>
            </a:extLst>
          </p:cNvPr>
          <p:cNvSpPr>
            <a:spLocks noGrp="1"/>
          </p:cNvSpPr>
          <p:nvPr>
            <p:ph idx="1"/>
          </p:nvPr>
        </p:nvSpPr>
        <p:spPr/>
        <p:txBody>
          <a:bodyPr/>
          <a:lstStyle/>
          <a:p>
            <a:pPr algn="l"/>
            <a:r>
              <a:rPr lang="en-US" b="0" i="0" dirty="0">
                <a:solidFill>
                  <a:srgbClr val="404040"/>
                </a:solidFill>
                <a:effectLst/>
                <a:latin typeface="Open Sans" panose="020B0606030504020204" pitchFamily="34" charset="0"/>
              </a:rPr>
              <a:t>RAID 5 is the most common secure RAID level. It requires at least 3 drives but can work with up to 16. </a:t>
            </a:r>
          </a:p>
          <a:p>
            <a:pPr algn="l"/>
            <a:r>
              <a:rPr lang="en-US" b="0" i="0" dirty="0">
                <a:solidFill>
                  <a:srgbClr val="404040"/>
                </a:solidFill>
                <a:effectLst/>
                <a:latin typeface="Open Sans" panose="020B0606030504020204" pitchFamily="34" charset="0"/>
              </a:rPr>
              <a:t>Data blocks are striped across the drives and on one drive a parity checksum of all the block data is written.</a:t>
            </a:r>
          </a:p>
          <a:p>
            <a:pPr algn="l"/>
            <a:r>
              <a:rPr lang="en-US" b="0" i="0" dirty="0">
                <a:solidFill>
                  <a:srgbClr val="404040"/>
                </a:solidFill>
                <a:effectLst/>
                <a:latin typeface="Open Sans" panose="020B0606030504020204" pitchFamily="34" charset="0"/>
              </a:rPr>
              <a:t> The parity data are not written to a fixed drive, they are spread across all drives, as the drawing below shows. </a:t>
            </a:r>
          </a:p>
          <a:p>
            <a:endParaRPr lang="en-IN" dirty="0"/>
          </a:p>
        </p:txBody>
      </p:sp>
      <p:pic>
        <p:nvPicPr>
          <p:cNvPr id="4" name="Picture 3">
            <a:extLst>
              <a:ext uri="{FF2B5EF4-FFF2-40B4-BE49-F238E27FC236}">
                <a16:creationId xmlns:a16="http://schemas.microsoft.com/office/drawing/2014/main" id="{080733F5-07DE-5002-5620-928EA31810DD}"/>
              </a:ext>
            </a:extLst>
          </p:cNvPr>
          <p:cNvPicPr>
            <a:picLocks noChangeAspect="1"/>
          </p:cNvPicPr>
          <p:nvPr/>
        </p:nvPicPr>
        <p:blipFill>
          <a:blip r:embed="rId2"/>
          <a:stretch>
            <a:fillRect/>
          </a:stretch>
        </p:blipFill>
        <p:spPr>
          <a:xfrm>
            <a:off x="7720666" y="4405745"/>
            <a:ext cx="3226650" cy="2452254"/>
          </a:xfrm>
          <a:prstGeom prst="rect">
            <a:avLst/>
          </a:prstGeom>
        </p:spPr>
      </p:pic>
    </p:spTree>
    <p:extLst>
      <p:ext uri="{BB962C8B-B14F-4D97-AF65-F5344CB8AC3E}">
        <p14:creationId xmlns:p14="http://schemas.microsoft.com/office/powerpoint/2010/main" val="166753347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3BE2-1C80-C3C1-C865-9F25D2451759}"/>
              </a:ext>
            </a:extLst>
          </p:cNvPr>
          <p:cNvSpPr>
            <a:spLocks noGrp="1"/>
          </p:cNvSpPr>
          <p:nvPr>
            <p:ph type="title"/>
          </p:nvPr>
        </p:nvSpPr>
        <p:spPr/>
        <p:txBody>
          <a:bodyPr/>
          <a:lstStyle/>
          <a:p>
            <a:r>
              <a:rPr lang="en-US" b="0" i="0" dirty="0">
                <a:solidFill>
                  <a:srgbClr val="404040"/>
                </a:solidFill>
                <a:effectLst/>
                <a:latin typeface="DeliciousHeavyRegular"/>
              </a:rPr>
              <a:t>RAID level 6 – Striping with double parity</a:t>
            </a:r>
            <a:br>
              <a:rPr lang="en-US" b="0" i="0" dirty="0">
                <a:solidFill>
                  <a:srgbClr val="404040"/>
                </a:solidFill>
                <a:effectLst/>
                <a:latin typeface="DeliciousHeavyRegular"/>
              </a:rPr>
            </a:br>
            <a:endParaRPr lang="en-IN" dirty="0"/>
          </a:p>
        </p:txBody>
      </p:sp>
      <p:sp>
        <p:nvSpPr>
          <p:cNvPr id="3" name="Content Placeholder 2">
            <a:extLst>
              <a:ext uri="{FF2B5EF4-FFF2-40B4-BE49-F238E27FC236}">
                <a16:creationId xmlns:a16="http://schemas.microsoft.com/office/drawing/2014/main" id="{49F6C3ED-60C8-E238-6AA2-66CB1EF5872F}"/>
              </a:ext>
            </a:extLst>
          </p:cNvPr>
          <p:cNvSpPr>
            <a:spLocks noGrp="1"/>
          </p:cNvSpPr>
          <p:nvPr>
            <p:ph idx="1"/>
          </p:nvPr>
        </p:nvSpPr>
        <p:spPr>
          <a:xfrm>
            <a:off x="921327" y="1253331"/>
            <a:ext cx="10515600" cy="4351338"/>
          </a:xfrm>
        </p:spPr>
        <p:txBody>
          <a:bodyPr/>
          <a:lstStyle/>
          <a:p>
            <a:pPr algn="l"/>
            <a:r>
              <a:rPr lang="en-US" b="0" i="0" dirty="0">
                <a:solidFill>
                  <a:srgbClr val="404040"/>
                </a:solidFill>
                <a:effectLst/>
                <a:latin typeface="Open Sans" panose="020B0606030504020204" pitchFamily="34" charset="0"/>
              </a:rPr>
              <a:t>RAID 6 is like RAID 5, but the parity data are written to two drives. </a:t>
            </a:r>
          </a:p>
          <a:p>
            <a:pPr algn="l"/>
            <a:r>
              <a:rPr lang="en-US" b="0" i="0" dirty="0">
                <a:solidFill>
                  <a:srgbClr val="404040"/>
                </a:solidFill>
                <a:effectLst/>
                <a:latin typeface="Open Sans" panose="020B0606030504020204" pitchFamily="34" charset="0"/>
              </a:rPr>
              <a:t>That means it requires at least 4 drives and can withstand 2 drives dying simultaneously. </a:t>
            </a:r>
          </a:p>
          <a:p>
            <a:pPr algn="l"/>
            <a:r>
              <a:rPr lang="en-US" b="0" i="0" dirty="0">
                <a:solidFill>
                  <a:srgbClr val="404040"/>
                </a:solidFill>
                <a:effectLst/>
                <a:latin typeface="Open Sans" panose="020B0606030504020204" pitchFamily="34" charset="0"/>
              </a:rPr>
              <a:t>The chances that two drives break down at exactly the same moment are of course very small. </a:t>
            </a:r>
          </a:p>
          <a:p>
            <a:endParaRPr lang="en-IN" dirty="0"/>
          </a:p>
        </p:txBody>
      </p:sp>
      <p:pic>
        <p:nvPicPr>
          <p:cNvPr id="4" name="Picture 3">
            <a:extLst>
              <a:ext uri="{FF2B5EF4-FFF2-40B4-BE49-F238E27FC236}">
                <a16:creationId xmlns:a16="http://schemas.microsoft.com/office/drawing/2014/main" id="{3DE8F6BB-8495-607E-4393-2CE2F1B14298}"/>
              </a:ext>
            </a:extLst>
          </p:cNvPr>
          <p:cNvPicPr>
            <a:picLocks noChangeAspect="1"/>
          </p:cNvPicPr>
          <p:nvPr/>
        </p:nvPicPr>
        <p:blipFill>
          <a:blip r:embed="rId2"/>
          <a:stretch>
            <a:fillRect/>
          </a:stretch>
        </p:blipFill>
        <p:spPr>
          <a:xfrm>
            <a:off x="7588331" y="4051108"/>
            <a:ext cx="3406487" cy="2588930"/>
          </a:xfrm>
          <a:prstGeom prst="rect">
            <a:avLst/>
          </a:prstGeom>
        </p:spPr>
      </p:pic>
    </p:spTree>
    <p:extLst>
      <p:ext uri="{BB962C8B-B14F-4D97-AF65-F5344CB8AC3E}">
        <p14:creationId xmlns:p14="http://schemas.microsoft.com/office/powerpoint/2010/main" val="4135150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06844-152B-78CD-9C02-C31978CE95C7}"/>
              </a:ext>
            </a:extLst>
          </p:cNvPr>
          <p:cNvSpPr>
            <a:spLocks noGrp="1"/>
          </p:cNvSpPr>
          <p:nvPr>
            <p:ph type="title"/>
          </p:nvPr>
        </p:nvSpPr>
        <p:spPr/>
        <p:txBody>
          <a:bodyPr/>
          <a:lstStyle/>
          <a:p>
            <a:r>
              <a:rPr lang="en-IN" dirty="0"/>
              <a:t>Introduction –Orientation </a:t>
            </a:r>
          </a:p>
        </p:txBody>
      </p:sp>
      <p:sp>
        <p:nvSpPr>
          <p:cNvPr id="3" name="Content Placeholder 2">
            <a:extLst>
              <a:ext uri="{FF2B5EF4-FFF2-40B4-BE49-F238E27FC236}">
                <a16:creationId xmlns:a16="http://schemas.microsoft.com/office/drawing/2014/main" id="{E63B3069-2FBE-AB69-889F-224C7E18B91B}"/>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2FE48D68-159E-4E59-1FFA-06E0BC2D00F2}"/>
              </a:ext>
            </a:extLst>
          </p:cNvPr>
          <p:cNvPicPr>
            <a:picLocks noChangeAspect="1"/>
          </p:cNvPicPr>
          <p:nvPr/>
        </p:nvPicPr>
        <p:blipFill>
          <a:blip r:embed="rId2"/>
          <a:stretch>
            <a:fillRect/>
          </a:stretch>
        </p:blipFill>
        <p:spPr>
          <a:xfrm>
            <a:off x="3600449" y="1304925"/>
            <a:ext cx="5553075" cy="5553075"/>
          </a:xfrm>
          <a:prstGeom prst="rect">
            <a:avLst/>
          </a:prstGeom>
        </p:spPr>
      </p:pic>
    </p:spTree>
    <p:extLst>
      <p:ext uri="{BB962C8B-B14F-4D97-AF65-F5344CB8AC3E}">
        <p14:creationId xmlns:p14="http://schemas.microsoft.com/office/powerpoint/2010/main" val="297700253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435FE-0B6E-38DC-92B0-BD6BD024B26B}"/>
              </a:ext>
            </a:extLst>
          </p:cNvPr>
          <p:cNvSpPr>
            <a:spLocks noGrp="1"/>
          </p:cNvSpPr>
          <p:nvPr>
            <p:ph type="title"/>
          </p:nvPr>
        </p:nvSpPr>
        <p:spPr/>
        <p:txBody>
          <a:bodyPr/>
          <a:lstStyle/>
          <a:p>
            <a:r>
              <a:rPr lang="en-US" b="0" i="0" dirty="0">
                <a:solidFill>
                  <a:srgbClr val="404040"/>
                </a:solidFill>
                <a:effectLst/>
                <a:latin typeface="DeliciousHeavyRegular"/>
              </a:rPr>
              <a:t>RAID level 10 – combining RAID 1 &amp; RAID 0</a:t>
            </a:r>
            <a:br>
              <a:rPr lang="en-US" b="0" i="0" dirty="0">
                <a:solidFill>
                  <a:srgbClr val="404040"/>
                </a:solidFill>
                <a:effectLst/>
                <a:latin typeface="DeliciousHeavyRegular"/>
              </a:rPr>
            </a:br>
            <a:endParaRPr lang="en-IN" dirty="0"/>
          </a:p>
        </p:txBody>
      </p:sp>
      <p:sp>
        <p:nvSpPr>
          <p:cNvPr id="3" name="Content Placeholder 2">
            <a:extLst>
              <a:ext uri="{FF2B5EF4-FFF2-40B4-BE49-F238E27FC236}">
                <a16:creationId xmlns:a16="http://schemas.microsoft.com/office/drawing/2014/main" id="{80B32BF6-2662-A61B-6B12-916FFA64D38C}"/>
              </a:ext>
            </a:extLst>
          </p:cNvPr>
          <p:cNvSpPr>
            <a:spLocks noGrp="1"/>
          </p:cNvSpPr>
          <p:nvPr>
            <p:ph idx="1"/>
          </p:nvPr>
        </p:nvSpPr>
        <p:spPr>
          <a:xfrm>
            <a:off x="844281" y="1253331"/>
            <a:ext cx="10515600" cy="4351338"/>
          </a:xfrm>
        </p:spPr>
        <p:txBody>
          <a:bodyPr/>
          <a:lstStyle/>
          <a:p>
            <a:pPr algn="l"/>
            <a:r>
              <a:rPr lang="en-US" b="0" i="0" dirty="0">
                <a:solidFill>
                  <a:srgbClr val="404040"/>
                </a:solidFill>
                <a:effectLst/>
                <a:latin typeface="Open Sans" panose="020B0606030504020204" pitchFamily="34" charset="0"/>
              </a:rPr>
              <a:t>It is possible to combine the advantages (and disadvantages) of RAID 0 and RAID 1 in one single system. </a:t>
            </a:r>
          </a:p>
          <a:p>
            <a:pPr algn="l"/>
            <a:r>
              <a:rPr lang="en-US" b="0" i="0" dirty="0">
                <a:solidFill>
                  <a:srgbClr val="404040"/>
                </a:solidFill>
                <a:effectLst/>
                <a:latin typeface="Open Sans" panose="020B0606030504020204" pitchFamily="34" charset="0"/>
              </a:rPr>
              <a:t>This is a nested or hybrid RAID configuration. It provides security by mirroring all data on secondary drives while using striping across each set of drives to speed up data transfers.</a:t>
            </a:r>
          </a:p>
          <a:p>
            <a:endParaRPr lang="en-IN" dirty="0"/>
          </a:p>
        </p:txBody>
      </p:sp>
      <p:pic>
        <p:nvPicPr>
          <p:cNvPr id="4" name="Picture 3">
            <a:extLst>
              <a:ext uri="{FF2B5EF4-FFF2-40B4-BE49-F238E27FC236}">
                <a16:creationId xmlns:a16="http://schemas.microsoft.com/office/drawing/2014/main" id="{D17050F3-DF66-43AD-3461-7E4762395C52}"/>
              </a:ext>
            </a:extLst>
          </p:cNvPr>
          <p:cNvPicPr>
            <a:picLocks noChangeAspect="1"/>
          </p:cNvPicPr>
          <p:nvPr/>
        </p:nvPicPr>
        <p:blipFill>
          <a:blip r:embed="rId2"/>
          <a:stretch>
            <a:fillRect/>
          </a:stretch>
        </p:blipFill>
        <p:spPr>
          <a:xfrm>
            <a:off x="6180378" y="3429000"/>
            <a:ext cx="4256299" cy="3234788"/>
          </a:xfrm>
          <a:prstGeom prst="rect">
            <a:avLst/>
          </a:prstGeom>
        </p:spPr>
      </p:pic>
    </p:spTree>
    <p:extLst>
      <p:ext uri="{BB962C8B-B14F-4D97-AF65-F5344CB8AC3E}">
        <p14:creationId xmlns:p14="http://schemas.microsoft.com/office/powerpoint/2010/main" val="76425364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2C1BB-4419-4D0D-7514-9149DB786849}"/>
              </a:ext>
            </a:extLst>
          </p:cNvPr>
          <p:cNvSpPr>
            <a:spLocks noGrp="1"/>
          </p:cNvSpPr>
          <p:nvPr>
            <p:ph type="title"/>
          </p:nvPr>
        </p:nvSpPr>
        <p:spPr/>
        <p:txBody>
          <a:bodyPr/>
          <a:lstStyle/>
          <a:p>
            <a:r>
              <a:rPr lang="en-US" dirty="0"/>
              <a:t>Acquiring RAID Disks</a:t>
            </a:r>
            <a:endParaRPr lang="en-IN" dirty="0"/>
          </a:p>
        </p:txBody>
      </p:sp>
      <p:sp>
        <p:nvSpPr>
          <p:cNvPr id="3" name="Content Placeholder 2">
            <a:extLst>
              <a:ext uri="{FF2B5EF4-FFF2-40B4-BE49-F238E27FC236}">
                <a16:creationId xmlns:a16="http://schemas.microsoft.com/office/drawing/2014/main" id="{E343E1BA-1F9E-D54F-091D-B249556A90C3}"/>
              </a:ext>
            </a:extLst>
          </p:cNvPr>
          <p:cNvSpPr>
            <a:spLocks noGrp="1"/>
          </p:cNvSpPr>
          <p:nvPr>
            <p:ph idx="1"/>
          </p:nvPr>
        </p:nvSpPr>
        <p:spPr/>
        <p:txBody>
          <a:bodyPr>
            <a:normAutofit lnSpcReduction="10000"/>
          </a:bodyPr>
          <a:lstStyle/>
          <a:p>
            <a:r>
              <a:rPr lang="en-US" dirty="0"/>
              <a:t>There’s no simple method for getting an image of a RAID server’s disks. You need to address the following concerns: </a:t>
            </a:r>
          </a:p>
          <a:p>
            <a:r>
              <a:rPr lang="en-US" dirty="0"/>
              <a:t> How much data storage is needed to acquire all data for a forensics image? </a:t>
            </a:r>
          </a:p>
          <a:p>
            <a:r>
              <a:rPr lang="en-US" dirty="0"/>
              <a:t>What type of RAID is used? </a:t>
            </a:r>
          </a:p>
          <a:p>
            <a:r>
              <a:rPr lang="en-US" dirty="0"/>
              <a:t>Do you have an acquisition tool capable of copying the data correctly? </a:t>
            </a:r>
          </a:p>
          <a:p>
            <a:r>
              <a:rPr lang="en-US" dirty="0"/>
              <a:t>Can the tool read a forensically copied RAID image? </a:t>
            </a:r>
          </a:p>
          <a:p>
            <a:r>
              <a:rPr lang="en-US" dirty="0"/>
              <a:t> Can the tool read split data saves of each RAID disk, and then combine all images of each disk into one RAID virtual drive for analysis?</a:t>
            </a:r>
            <a:endParaRPr lang="en-IN" dirty="0"/>
          </a:p>
        </p:txBody>
      </p:sp>
    </p:spTree>
    <p:extLst>
      <p:ext uri="{BB962C8B-B14F-4D97-AF65-F5344CB8AC3E}">
        <p14:creationId xmlns:p14="http://schemas.microsoft.com/office/powerpoint/2010/main" val="60085069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36139-9025-A8D3-43E1-635BA2115D4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D1471F3-30F8-5C00-3250-E2D509305EA1}"/>
              </a:ext>
            </a:extLst>
          </p:cNvPr>
          <p:cNvSpPr>
            <a:spLocks noGrp="1"/>
          </p:cNvSpPr>
          <p:nvPr>
            <p:ph idx="1"/>
          </p:nvPr>
        </p:nvSpPr>
        <p:spPr/>
        <p:txBody>
          <a:bodyPr/>
          <a:lstStyle/>
          <a:p>
            <a:r>
              <a:rPr lang="en-US" dirty="0"/>
              <a:t>Under ideal circumstances, your goal is to collect a complete image of evidence drives.</a:t>
            </a:r>
          </a:p>
          <a:p>
            <a:r>
              <a:rPr lang="en-US" dirty="0"/>
              <a:t> Because RAID systems can have dozens or more terabytes of data storage, copying all data isn’t always practical, as you would for a small desktop or laptop computer. </a:t>
            </a:r>
          </a:p>
          <a:p>
            <a:r>
              <a:rPr lang="en-US" dirty="0"/>
              <a:t>For these occasions, retrieving only the data relevant to the investigation with the sparse or logical acquisition method is the only practical solution.</a:t>
            </a:r>
            <a:endParaRPr lang="en-IN" dirty="0"/>
          </a:p>
        </p:txBody>
      </p:sp>
    </p:spTree>
    <p:extLst>
      <p:ext uri="{BB962C8B-B14F-4D97-AF65-F5344CB8AC3E}">
        <p14:creationId xmlns:p14="http://schemas.microsoft.com/office/powerpoint/2010/main" val="214201901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34857-6D6B-97A6-AE61-C61E3E367B42}"/>
              </a:ext>
            </a:extLst>
          </p:cNvPr>
          <p:cNvSpPr>
            <a:spLocks noGrp="1"/>
          </p:cNvSpPr>
          <p:nvPr>
            <p:ph type="title"/>
          </p:nvPr>
        </p:nvSpPr>
        <p:spPr/>
        <p:txBody>
          <a:bodyPr/>
          <a:lstStyle/>
          <a:p>
            <a:r>
              <a:rPr lang="en-US" dirty="0"/>
              <a:t>Using Remote Network Acquisition Tools</a:t>
            </a:r>
            <a:endParaRPr lang="en-IN" dirty="0"/>
          </a:p>
        </p:txBody>
      </p:sp>
      <p:sp>
        <p:nvSpPr>
          <p:cNvPr id="3" name="Content Placeholder 2">
            <a:extLst>
              <a:ext uri="{FF2B5EF4-FFF2-40B4-BE49-F238E27FC236}">
                <a16:creationId xmlns:a16="http://schemas.microsoft.com/office/drawing/2014/main" id="{EC1AE1F2-0BC0-0545-8105-6062515BD874}"/>
              </a:ext>
            </a:extLst>
          </p:cNvPr>
          <p:cNvSpPr>
            <a:spLocks noGrp="1"/>
          </p:cNvSpPr>
          <p:nvPr>
            <p:ph idx="1"/>
          </p:nvPr>
        </p:nvSpPr>
        <p:spPr/>
        <p:txBody>
          <a:bodyPr/>
          <a:lstStyle/>
          <a:p>
            <a:r>
              <a:rPr lang="en-US" dirty="0"/>
              <a:t>Recent improvements in computer forensics tools include the capability to acquire disk data or data fragments (sparse or logical) remotely. </a:t>
            </a:r>
          </a:p>
          <a:p>
            <a:r>
              <a:rPr lang="en-US" dirty="0"/>
              <a:t>With this feature, you can connect to a suspect computer remotely via a network connection and copy data from it. Remote acquisition tools vary in configurations and capabilities.</a:t>
            </a:r>
          </a:p>
          <a:p>
            <a:r>
              <a:rPr lang="en-US" dirty="0"/>
              <a:t> Some require manual intervention on remote suspect computers to initiate the data copy. </a:t>
            </a:r>
          </a:p>
          <a:p>
            <a:r>
              <a:rPr lang="en-US" dirty="0"/>
              <a:t>Others can acquire data surreptitiously through an encrypted link by pushing a remote access program to the suspect’s computer.</a:t>
            </a:r>
            <a:endParaRPr lang="en-IN" dirty="0"/>
          </a:p>
        </p:txBody>
      </p:sp>
    </p:spTree>
    <p:extLst>
      <p:ext uri="{BB962C8B-B14F-4D97-AF65-F5344CB8AC3E}">
        <p14:creationId xmlns:p14="http://schemas.microsoft.com/office/powerpoint/2010/main" val="160036272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568BF-2F3E-D957-851D-EDD729A2FD79}"/>
              </a:ext>
            </a:extLst>
          </p:cNvPr>
          <p:cNvSpPr>
            <a:spLocks noGrp="1"/>
          </p:cNvSpPr>
          <p:nvPr>
            <p:ph type="title"/>
          </p:nvPr>
        </p:nvSpPr>
        <p:spPr/>
        <p:txBody>
          <a:bodyPr/>
          <a:lstStyle/>
          <a:p>
            <a:r>
              <a:rPr lang="en-IN" dirty="0"/>
              <a:t>Challenges </a:t>
            </a:r>
          </a:p>
        </p:txBody>
      </p:sp>
      <p:sp>
        <p:nvSpPr>
          <p:cNvPr id="3" name="Content Placeholder 2">
            <a:extLst>
              <a:ext uri="{FF2B5EF4-FFF2-40B4-BE49-F238E27FC236}">
                <a16:creationId xmlns:a16="http://schemas.microsoft.com/office/drawing/2014/main" id="{34B39B88-CAE1-370B-E789-C481852B47FB}"/>
              </a:ext>
            </a:extLst>
          </p:cNvPr>
          <p:cNvSpPr>
            <a:spLocks noGrp="1"/>
          </p:cNvSpPr>
          <p:nvPr>
            <p:ph idx="1"/>
          </p:nvPr>
        </p:nvSpPr>
        <p:spPr/>
        <p:txBody>
          <a:bodyPr/>
          <a:lstStyle/>
          <a:p>
            <a:r>
              <a:rPr lang="en-US" dirty="0"/>
              <a:t>For example, if you have access to the LAN as the suspect’s computer, data </a:t>
            </a:r>
            <a:r>
              <a:rPr lang="en-US" dirty="0">
                <a:highlight>
                  <a:srgbClr val="FFFF00"/>
                </a:highlight>
              </a:rPr>
              <a:t>transfer speeds and routing table conflicts </a:t>
            </a:r>
            <a:r>
              <a:rPr lang="en-US" dirty="0"/>
              <a:t>could cause problems. </a:t>
            </a:r>
          </a:p>
          <a:p>
            <a:r>
              <a:rPr lang="en-US" dirty="0"/>
              <a:t>On a WAN, you have the problem of </a:t>
            </a:r>
            <a:r>
              <a:rPr lang="en-US" dirty="0">
                <a:highlight>
                  <a:srgbClr val="FFFF00"/>
                </a:highlight>
              </a:rPr>
              <a:t>gaining the permissions needed to access more secure subnets. </a:t>
            </a:r>
          </a:p>
          <a:p>
            <a:r>
              <a:rPr lang="en-US" dirty="0"/>
              <a:t>In addition, </a:t>
            </a:r>
            <a:r>
              <a:rPr lang="en-US" dirty="0">
                <a:highlight>
                  <a:srgbClr val="FFFF00"/>
                </a:highlight>
              </a:rPr>
              <a:t>heavy traffic on the network could cause delays </a:t>
            </a:r>
            <a:r>
              <a:rPr lang="en-US" dirty="0"/>
              <a:t>and errors during the acquisition, no matter what tool you’re using.</a:t>
            </a:r>
          </a:p>
          <a:p>
            <a:r>
              <a:rPr lang="en-US" dirty="0"/>
              <a:t> Another problem is the remote access program being detected by antivirus, </a:t>
            </a:r>
            <a:r>
              <a:rPr lang="en-US" dirty="0">
                <a:highlight>
                  <a:srgbClr val="FFFF00"/>
                </a:highlight>
              </a:rPr>
              <a:t>antispyware, and firewall tools</a:t>
            </a:r>
            <a:r>
              <a:rPr lang="en-US" dirty="0"/>
              <a:t>.</a:t>
            </a:r>
            <a:endParaRPr lang="en-IN" dirty="0"/>
          </a:p>
        </p:txBody>
      </p:sp>
    </p:spTree>
    <p:extLst>
      <p:ext uri="{BB962C8B-B14F-4D97-AF65-F5344CB8AC3E}">
        <p14:creationId xmlns:p14="http://schemas.microsoft.com/office/powerpoint/2010/main" val="169177373"/>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9EC88-A349-F5C7-6ECE-6818AA3B88D5}"/>
              </a:ext>
            </a:extLst>
          </p:cNvPr>
          <p:cNvSpPr>
            <a:spLocks noGrp="1"/>
          </p:cNvSpPr>
          <p:nvPr>
            <p:ph type="title"/>
          </p:nvPr>
        </p:nvSpPr>
        <p:spPr/>
        <p:txBody>
          <a:bodyPr/>
          <a:lstStyle/>
          <a:p>
            <a:r>
              <a:rPr lang="en-US" dirty="0"/>
              <a:t>Remote Acquisition with </a:t>
            </a:r>
            <a:r>
              <a:rPr lang="en-US" dirty="0" err="1"/>
              <a:t>ProDiscover</a:t>
            </a:r>
            <a:endParaRPr lang="en-IN" dirty="0"/>
          </a:p>
        </p:txBody>
      </p:sp>
      <p:sp>
        <p:nvSpPr>
          <p:cNvPr id="3" name="Content Placeholder 2">
            <a:extLst>
              <a:ext uri="{FF2B5EF4-FFF2-40B4-BE49-F238E27FC236}">
                <a16:creationId xmlns:a16="http://schemas.microsoft.com/office/drawing/2014/main" id="{D632D31E-6AA5-EEE1-15FF-486DC7FF4217}"/>
              </a:ext>
            </a:extLst>
          </p:cNvPr>
          <p:cNvSpPr>
            <a:spLocks noGrp="1"/>
          </p:cNvSpPr>
          <p:nvPr>
            <p:ph idx="1"/>
          </p:nvPr>
        </p:nvSpPr>
        <p:spPr/>
        <p:txBody>
          <a:bodyPr/>
          <a:lstStyle/>
          <a:p>
            <a:r>
              <a:rPr lang="en-US" dirty="0"/>
              <a:t>Two versions of </a:t>
            </a:r>
            <a:r>
              <a:rPr lang="en-US" dirty="0" err="1"/>
              <a:t>ProDiscover</a:t>
            </a:r>
            <a:r>
              <a:rPr lang="en-US" dirty="0"/>
              <a:t> can perform remote acquisitions: </a:t>
            </a:r>
            <a:r>
              <a:rPr lang="en-US" dirty="0" err="1"/>
              <a:t>ProDiscover</a:t>
            </a:r>
            <a:r>
              <a:rPr lang="en-US" dirty="0"/>
              <a:t> Investigator and </a:t>
            </a:r>
            <a:r>
              <a:rPr lang="en-US" dirty="0" err="1"/>
              <a:t>ProDiscover</a:t>
            </a:r>
            <a:r>
              <a:rPr lang="en-US" dirty="0"/>
              <a:t> Incident Response. </a:t>
            </a:r>
          </a:p>
          <a:p>
            <a:r>
              <a:rPr lang="en-US" dirty="0"/>
              <a:t>When connected to a remote computer, both tools use the same </a:t>
            </a:r>
            <a:r>
              <a:rPr lang="en-US" dirty="0" err="1"/>
              <a:t>ProDiscover</a:t>
            </a:r>
            <a:r>
              <a:rPr lang="en-US" dirty="0"/>
              <a:t> acquisition method </a:t>
            </a:r>
          </a:p>
          <a:p>
            <a:r>
              <a:rPr lang="en-US" dirty="0"/>
              <a:t>. After the connection is established, the remote computer is displayed in the Capture Image dialog box</a:t>
            </a:r>
            <a:endParaRPr lang="en-IN" dirty="0"/>
          </a:p>
        </p:txBody>
      </p:sp>
    </p:spTree>
    <p:extLst>
      <p:ext uri="{BB962C8B-B14F-4D97-AF65-F5344CB8AC3E}">
        <p14:creationId xmlns:p14="http://schemas.microsoft.com/office/powerpoint/2010/main" val="221515455"/>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FEB71-F0F3-6FF2-DC90-20E1A423CB5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78941D2-FBC2-35D1-2EE1-D366B333211B}"/>
              </a:ext>
            </a:extLst>
          </p:cNvPr>
          <p:cNvSpPr>
            <a:spLocks noGrp="1"/>
          </p:cNvSpPr>
          <p:nvPr>
            <p:ph idx="1"/>
          </p:nvPr>
        </p:nvSpPr>
        <p:spPr/>
        <p:txBody>
          <a:bodyPr>
            <a:normAutofit fontScale="92500"/>
          </a:bodyPr>
          <a:lstStyle/>
          <a:p>
            <a:r>
              <a:rPr lang="en-US" dirty="0" err="1"/>
              <a:t>ProDiscover</a:t>
            </a:r>
            <a:r>
              <a:rPr lang="en-US" dirty="0"/>
              <a:t> Investigator is designed to capture data from a suspect’s computer while the user is operating it, which is a live acquisition. Being able to connect to a suspect’s computer directly allows the following capabilities: </a:t>
            </a:r>
          </a:p>
          <a:p>
            <a:r>
              <a:rPr lang="en-US" dirty="0"/>
              <a:t>Preview a suspect’s drive remotely while it’s in use or powered on. </a:t>
            </a:r>
          </a:p>
          <a:p>
            <a:r>
              <a:rPr lang="en-US" dirty="0"/>
              <a:t>Perform a live acquisition while the suspect’s computer is powered on</a:t>
            </a:r>
          </a:p>
          <a:p>
            <a:r>
              <a:rPr lang="en-US" dirty="0"/>
              <a:t>Encrypt the connection between the suspect’s and examiner’s computers. </a:t>
            </a:r>
          </a:p>
          <a:p>
            <a:r>
              <a:rPr lang="en-US" dirty="0"/>
              <a:t>Copy the suspect computer’s RAM while the computer is powered on. </a:t>
            </a:r>
          </a:p>
          <a:p>
            <a:r>
              <a:rPr lang="en-US" dirty="0"/>
              <a:t> Use the optional stealth mode to hide the remote connection from the suspect while data is previewed or acquired.</a:t>
            </a:r>
            <a:endParaRPr lang="en-IN" dirty="0"/>
          </a:p>
        </p:txBody>
      </p:sp>
    </p:spTree>
    <p:extLst>
      <p:ext uri="{BB962C8B-B14F-4D97-AF65-F5344CB8AC3E}">
        <p14:creationId xmlns:p14="http://schemas.microsoft.com/office/powerpoint/2010/main" val="123771980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A8A09-86FA-687E-E82D-D7808135AF9F}"/>
              </a:ext>
            </a:extLst>
          </p:cNvPr>
          <p:cNvSpPr>
            <a:spLocks noGrp="1"/>
          </p:cNvSpPr>
          <p:nvPr>
            <p:ph type="title"/>
          </p:nvPr>
        </p:nvSpPr>
        <p:spPr/>
        <p:txBody>
          <a:bodyPr>
            <a:normAutofit fontScale="90000"/>
          </a:bodyPr>
          <a:lstStyle/>
          <a:p>
            <a:r>
              <a:rPr lang="en-US" dirty="0" err="1"/>
              <a:t>ProDiscover</a:t>
            </a:r>
            <a:r>
              <a:rPr lang="en-US" dirty="0"/>
              <a:t> Incident Response is designed to be integrated as a network intrusion analysis tool.</a:t>
            </a:r>
            <a:endParaRPr lang="en-IN" dirty="0"/>
          </a:p>
        </p:txBody>
      </p:sp>
      <p:sp>
        <p:nvSpPr>
          <p:cNvPr id="3" name="Content Placeholder 2">
            <a:extLst>
              <a:ext uri="{FF2B5EF4-FFF2-40B4-BE49-F238E27FC236}">
                <a16:creationId xmlns:a16="http://schemas.microsoft.com/office/drawing/2014/main" id="{9D161601-73F9-B557-EAF9-E0270ADCBF9E}"/>
              </a:ext>
            </a:extLst>
          </p:cNvPr>
          <p:cNvSpPr>
            <a:spLocks noGrp="1"/>
          </p:cNvSpPr>
          <p:nvPr>
            <p:ph idx="1"/>
          </p:nvPr>
        </p:nvSpPr>
        <p:spPr/>
        <p:txBody>
          <a:bodyPr/>
          <a:lstStyle/>
          <a:p>
            <a:r>
              <a:rPr lang="en-US" dirty="0"/>
              <a:t>• Capture volatile system state information. </a:t>
            </a:r>
          </a:p>
          <a:p>
            <a:r>
              <a:rPr lang="en-US" dirty="0"/>
              <a:t>• Analyze current running processes on a remote system. </a:t>
            </a:r>
          </a:p>
          <a:p>
            <a:r>
              <a:rPr lang="en-US" dirty="0"/>
              <a:t>• Locate unseen files and processes on a remote system that might be running malware or spyware. </a:t>
            </a:r>
          </a:p>
          <a:p>
            <a:r>
              <a:rPr lang="en-US" dirty="0"/>
              <a:t>• Remotely view and listen to IP ports on a compromised system. </a:t>
            </a:r>
          </a:p>
          <a:p>
            <a:r>
              <a:rPr lang="en-US" dirty="0"/>
              <a:t>• Run hash comparisons on a remote system</a:t>
            </a:r>
            <a:endParaRPr lang="en-IN" dirty="0"/>
          </a:p>
        </p:txBody>
      </p:sp>
    </p:spTree>
    <p:extLst>
      <p:ext uri="{BB962C8B-B14F-4D97-AF65-F5344CB8AC3E}">
        <p14:creationId xmlns:p14="http://schemas.microsoft.com/office/powerpoint/2010/main" val="74680538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70C10-3889-123D-64A0-6362EA1C378C}"/>
              </a:ext>
            </a:extLst>
          </p:cNvPr>
          <p:cNvSpPr>
            <a:spLocks noGrp="1"/>
          </p:cNvSpPr>
          <p:nvPr>
            <p:ph type="title"/>
          </p:nvPr>
        </p:nvSpPr>
        <p:spPr/>
        <p:txBody>
          <a:bodyPr/>
          <a:lstStyle/>
          <a:p>
            <a:r>
              <a:rPr lang="en-US" dirty="0"/>
              <a:t>This remote agent can be installed in three different ways:</a:t>
            </a:r>
            <a:endParaRPr lang="en-IN" dirty="0"/>
          </a:p>
        </p:txBody>
      </p:sp>
      <p:sp>
        <p:nvSpPr>
          <p:cNvPr id="3" name="Content Placeholder 2">
            <a:extLst>
              <a:ext uri="{FF2B5EF4-FFF2-40B4-BE49-F238E27FC236}">
                <a16:creationId xmlns:a16="http://schemas.microsoft.com/office/drawing/2014/main" id="{5C992A1B-5CB8-7C4C-5DC3-96FDC3C4B3CB}"/>
              </a:ext>
            </a:extLst>
          </p:cNvPr>
          <p:cNvSpPr>
            <a:spLocks noGrp="1"/>
          </p:cNvSpPr>
          <p:nvPr>
            <p:ph idx="1"/>
          </p:nvPr>
        </p:nvSpPr>
        <p:spPr/>
        <p:txBody>
          <a:bodyPr>
            <a:normAutofit/>
          </a:bodyPr>
          <a:lstStyle/>
          <a:p>
            <a:r>
              <a:rPr lang="en-US" dirty="0"/>
              <a:t>• Trusted CD—For this manual installation method, </a:t>
            </a:r>
            <a:r>
              <a:rPr lang="en-US" dirty="0" err="1"/>
              <a:t>ProDiscover</a:t>
            </a:r>
            <a:r>
              <a:rPr lang="en-US" dirty="0"/>
              <a:t> can create a special CD containing the </a:t>
            </a:r>
            <a:r>
              <a:rPr lang="en-US" dirty="0" err="1"/>
              <a:t>PDServer</a:t>
            </a:r>
            <a:r>
              <a:rPr lang="en-US" dirty="0"/>
              <a:t> remote agent. This CD is used to load </a:t>
            </a:r>
            <a:r>
              <a:rPr lang="en-US" dirty="0" err="1"/>
              <a:t>PDServer</a:t>
            </a:r>
            <a:r>
              <a:rPr lang="en-US" dirty="0"/>
              <a:t> manually on the suspect computer. </a:t>
            </a:r>
          </a:p>
          <a:p>
            <a:r>
              <a:rPr lang="en-US" dirty="0"/>
              <a:t>• Preinstallation—For networks with a configured OS, </a:t>
            </a:r>
            <a:r>
              <a:rPr lang="en-US" dirty="0" err="1"/>
              <a:t>PDServer</a:t>
            </a:r>
            <a:r>
              <a:rPr lang="en-US" dirty="0"/>
              <a:t> remote agent can be added to the standard installation of high-risk computers, which enables network security administrators to respond to network attacks </a:t>
            </a:r>
          </a:p>
          <a:p>
            <a:r>
              <a:rPr lang="en-US" dirty="0"/>
              <a:t>• Pushing out and running remotely—Downloading </a:t>
            </a:r>
            <a:r>
              <a:rPr lang="en-US" dirty="0" err="1"/>
              <a:t>PDServer</a:t>
            </a:r>
            <a:r>
              <a:rPr lang="en-US" dirty="0"/>
              <a:t> to a remote computer helps investigators respond quickly to incidents. Data is collected in real time when using this function.</a:t>
            </a:r>
            <a:endParaRPr lang="en-IN" dirty="0"/>
          </a:p>
        </p:txBody>
      </p:sp>
    </p:spTree>
    <p:extLst>
      <p:ext uri="{BB962C8B-B14F-4D97-AF65-F5344CB8AC3E}">
        <p14:creationId xmlns:p14="http://schemas.microsoft.com/office/powerpoint/2010/main" val="137505271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4ABFD-E820-F490-5EA6-54F56C2E01A2}"/>
              </a:ext>
            </a:extLst>
          </p:cNvPr>
          <p:cNvSpPr>
            <a:spLocks noGrp="1"/>
          </p:cNvSpPr>
          <p:nvPr>
            <p:ph type="title"/>
          </p:nvPr>
        </p:nvSpPr>
        <p:spPr/>
        <p:txBody>
          <a:bodyPr/>
          <a:lstStyle/>
          <a:p>
            <a:r>
              <a:rPr lang="en-US" b="0" i="0" dirty="0">
                <a:solidFill>
                  <a:srgbClr val="374151"/>
                </a:solidFill>
                <a:effectLst/>
                <a:latin typeface="Söhne"/>
              </a:rPr>
              <a:t>Processing Law Enforcement Crime Scenes:</a:t>
            </a:r>
            <a:endParaRPr lang="en-IN" dirty="0"/>
          </a:p>
        </p:txBody>
      </p:sp>
      <p:sp>
        <p:nvSpPr>
          <p:cNvPr id="3" name="Content Placeholder 2">
            <a:extLst>
              <a:ext uri="{FF2B5EF4-FFF2-40B4-BE49-F238E27FC236}">
                <a16:creationId xmlns:a16="http://schemas.microsoft.com/office/drawing/2014/main" id="{40EB7D24-57DB-78BA-E8BB-C525E49FBC79}"/>
              </a:ext>
            </a:extLst>
          </p:cNvPr>
          <p:cNvSpPr>
            <a:spLocks noGrp="1"/>
          </p:cNvSpPr>
          <p:nvPr>
            <p:ph idx="1"/>
          </p:nvPr>
        </p:nvSpPr>
        <p:spPr>
          <a:xfrm>
            <a:off x="838200" y="1825624"/>
            <a:ext cx="10515600" cy="4803775"/>
          </a:xfrm>
        </p:spPr>
        <p:txBody>
          <a:bodyPr>
            <a:normAutofit fontScale="92500" lnSpcReduction="10000"/>
          </a:bodyPr>
          <a:lstStyle/>
          <a:p>
            <a:pPr marL="742950" lvl="1" indent="-285750" algn="l">
              <a:buFont typeface="+mj-lt"/>
              <a:buAutoNum type="arabicPeriod"/>
            </a:pPr>
            <a:r>
              <a:rPr lang="en-US" b="0" i="0" dirty="0">
                <a:solidFill>
                  <a:srgbClr val="374151"/>
                </a:solidFill>
                <a:effectLst/>
                <a:latin typeface="Söhne"/>
              </a:rPr>
              <a:t>The first step in processing a crime scene is to secure the scene and ensure that no one enters or leaves until all the evidence has been collected.</a:t>
            </a:r>
          </a:p>
          <a:p>
            <a:pPr marL="742950" lvl="1" indent="-285750" algn="l">
              <a:buFont typeface="+mj-lt"/>
              <a:buAutoNum type="arabicPeriod"/>
            </a:pPr>
            <a:r>
              <a:rPr lang="en-US" b="0" i="0" dirty="0">
                <a:solidFill>
                  <a:srgbClr val="374151"/>
                </a:solidFill>
                <a:effectLst/>
                <a:latin typeface="Söhne"/>
              </a:rPr>
              <a:t>Next, an initial walk-through of the scene should be conducted to identify any physical evidence and to determine what further steps are necessary.</a:t>
            </a:r>
          </a:p>
          <a:p>
            <a:pPr marL="742950" lvl="1" indent="-285750" algn="l">
              <a:buFont typeface="+mj-lt"/>
              <a:buAutoNum type="arabicPeriod"/>
            </a:pPr>
            <a:r>
              <a:rPr lang="en-US" b="0" i="0" dirty="0">
                <a:solidFill>
                  <a:srgbClr val="374151"/>
                </a:solidFill>
                <a:effectLst/>
                <a:latin typeface="Söhne"/>
              </a:rPr>
              <a:t>In a cybercrime scene, physical evidence might include computers, hard drives, flash drives, phones, and other digital storage devices.</a:t>
            </a:r>
          </a:p>
          <a:p>
            <a:pPr marL="742950" lvl="1" indent="-285750" algn="l">
              <a:buFont typeface="+mj-lt"/>
              <a:buAutoNum type="arabicPeriod"/>
            </a:pPr>
            <a:r>
              <a:rPr lang="en-US" b="0" i="0" dirty="0">
                <a:solidFill>
                  <a:srgbClr val="374151"/>
                </a:solidFill>
                <a:effectLst/>
                <a:latin typeface="Söhne"/>
              </a:rPr>
              <a:t>When collecting digital evidence, it is important to follow a consistent and well-documented process, such as the “ACQUIP” process:</a:t>
            </a:r>
          </a:p>
          <a:p>
            <a:pPr marL="1143000" lvl="2" indent="-228600" algn="l">
              <a:buFont typeface="+mj-lt"/>
              <a:buAutoNum type="arabicPeriod"/>
            </a:pPr>
            <a:r>
              <a:rPr lang="en-US" b="0" i="0" dirty="0">
                <a:solidFill>
                  <a:srgbClr val="374151"/>
                </a:solidFill>
                <a:effectLst/>
                <a:latin typeface="Söhne"/>
              </a:rPr>
              <a:t>Acquire a copy of the digital evidence without altering the original.</a:t>
            </a:r>
          </a:p>
          <a:p>
            <a:pPr marL="1143000" lvl="2" indent="-228600" algn="l">
              <a:buFont typeface="+mj-lt"/>
              <a:buAutoNum type="arabicPeriod"/>
            </a:pPr>
            <a:r>
              <a:rPr lang="en-US" b="0" i="0" dirty="0">
                <a:solidFill>
                  <a:srgbClr val="374151"/>
                </a:solidFill>
                <a:effectLst/>
                <a:latin typeface="Söhne"/>
              </a:rPr>
              <a:t>Chain of custody documentation should be maintained to ensure the evidence can be used in court.</a:t>
            </a:r>
          </a:p>
          <a:p>
            <a:pPr marL="1143000" lvl="2" indent="-228600" algn="l">
              <a:buFont typeface="+mj-lt"/>
              <a:buAutoNum type="arabicPeriod"/>
            </a:pPr>
            <a:r>
              <a:rPr lang="en-US" b="0" i="0" dirty="0">
                <a:solidFill>
                  <a:srgbClr val="374151"/>
                </a:solidFill>
                <a:effectLst/>
                <a:latin typeface="Söhne"/>
              </a:rPr>
              <a:t>Quickly triage the data to determine what is relevant to the investigation.</a:t>
            </a:r>
          </a:p>
          <a:p>
            <a:pPr marL="1143000" lvl="2" indent="-228600" algn="l">
              <a:buFont typeface="+mj-lt"/>
              <a:buAutoNum type="arabicPeriod"/>
            </a:pPr>
            <a:r>
              <a:rPr lang="en-US" b="0" i="0" dirty="0">
                <a:solidFill>
                  <a:srgbClr val="374151"/>
                </a:solidFill>
                <a:effectLst/>
                <a:latin typeface="Söhne"/>
              </a:rPr>
              <a:t>Understand the data and its context.</a:t>
            </a:r>
          </a:p>
          <a:p>
            <a:pPr marL="1143000" lvl="2" indent="-228600" algn="l">
              <a:buFont typeface="+mj-lt"/>
              <a:buAutoNum type="arabicPeriod"/>
            </a:pPr>
            <a:r>
              <a:rPr lang="en-US" b="0" i="0" dirty="0">
                <a:solidFill>
                  <a:srgbClr val="374151"/>
                </a:solidFill>
                <a:effectLst/>
                <a:latin typeface="Söhne"/>
              </a:rPr>
              <a:t>Image the data to a write-protected media for analysis.</a:t>
            </a:r>
          </a:p>
          <a:p>
            <a:pPr marL="1143000" lvl="2" indent="-228600" algn="l">
              <a:buFont typeface="+mj-lt"/>
              <a:buAutoNum type="arabicPeriod"/>
            </a:pPr>
            <a:r>
              <a:rPr lang="en-US" b="0" i="0" dirty="0">
                <a:solidFill>
                  <a:srgbClr val="374151"/>
                </a:solidFill>
                <a:effectLst/>
                <a:latin typeface="Söhne"/>
              </a:rPr>
              <a:t>Preserve the integrity of the data to ensure that it can be used as evidence in court.</a:t>
            </a:r>
          </a:p>
          <a:p>
            <a:endParaRPr lang="en-IN" dirty="0"/>
          </a:p>
        </p:txBody>
      </p:sp>
    </p:spTree>
    <p:extLst>
      <p:ext uri="{BB962C8B-B14F-4D97-AF65-F5344CB8AC3E}">
        <p14:creationId xmlns:p14="http://schemas.microsoft.com/office/powerpoint/2010/main" val="17719472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57785</TotalTime>
  <Words>8751</Words>
  <Application>Microsoft Office PowerPoint</Application>
  <PresentationFormat>Widescreen</PresentationFormat>
  <Paragraphs>497</Paragraphs>
  <Slides>103</Slides>
  <Notes>5</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103</vt:i4>
      </vt:variant>
    </vt:vector>
  </HeadingPairs>
  <TitlesOfParts>
    <vt:vector size="114" baseType="lpstr">
      <vt:lpstr>Arial</vt:lpstr>
      <vt:lpstr>Arial</vt:lpstr>
      <vt:lpstr>Calibri</vt:lpstr>
      <vt:lpstr>Calibri Light</vt:lpstr>
      <vt:lpstr>DeliciousHeavyRegular</vt:lpstr>
      <vt:lpstr>Open Sans</vt:lpstr>
      <vt:lpstr>Söhne</vt:lpstr>
      <vt:lpstr>Söhne Mono</vt:lpstr>
      <vt:lpstr>Symbol</vt:lpstr>
      <vt:lpstr>Wingdings</vt:lpstr>
      <vt:lpstr>Office Theme</vt:lpstr>
      <vt:lpstr>Cyber forensics</vt:lpstr>
      <vt:lpstr>Forensics </vt:lpstr>
      <vt:lpstr>PowerPoint Presentation</vt:lpstr>
      <vt:lpstr>PowerPoint Presentation</vt:lpstr>
      <vt:lpstr>Introduction –Orientation </vt:lpstr>
      <vt:lpstr>PowerPoint Presentation</vt:lpstr>
      <vt:lpstr>PowerPoint Presentation</vt:lpstr>
      <vt:lpstr>PowerPoint Presentation</vt:lpstr>
      <vt:lpstr>Introduction –Orientation </vt:lpstr>
      <vt:lpstr>Ransomware Attack 2017</vt:lpstr>
      <vt:lpstr>PowerPoint Presentation</vt:lpstr>
      <vt:lpstr>PowerPoint Presentation</vt:lpstr>
      <vt:lpstr>PowerPoint Presentation</vt:lpstr>
      <vt:lpstr>PowerPoint Presentation</vt:lpstr>
      <vt:lpstr> </vt:lpstr>
      <vt:lpstr>PowerPoint Presentation</vt:lpstr>
      <vt:lpstr>EVOLUTION OF COMPUTER FORENSICS</vt:lpstr>
      <vt:lpstr>EVOLUTION</vt:lpstr>
      <vt:lpstr>Developing computer forensics resources </vt:lpstr>
      <vt:lpstr>PowerPoint Presentation</vt:lpstr>
      <vt:lpstr>Preparing for computer investigations </vt:lpstr>
      <vt:lpstr>PowerPoint Presentation</vt:lpstr>
      <vt:lpstr>STAGES OF COMPUTER FORENSICS PROCESS </vt:lpstr>
      <vt:lpstr>Identification Phase/ Evidence collection </vt:lpstr>
      <vt:lpstr>Acquiring data</vt:lpstr>
      <vt:lpstr>Acquisition Phase </vt:lpstr>
      <vt:lpstr>A bitstream level copy, bit-by-bit level copy and sector-by-sector copy</vt:lpstr>
      <vt:lpstr>Methods  of acquisition </vt:lpstr>
      <vt:lpstr>Analysis Phase </vt:lpstr>
      <vt:lpstr>Reporting Phase </vt:lpstr>
      <vt:lpstr>Forensics tools </vt:lpstr>
      <vt:lpstr>PowerPoint Presentation</vt:lpstr>
      <vt:lpstr>USES OF COMPUTER FORENSICS</vt:lpstr>
      <vt:lpstr>The objectives of Computer forensics are to provide guidelines for:  </vt:lpstr>
      <vt:lpstr>Private or corporate investigations </vt:lpstr>
      <vt:lpstr>Corporate investigations</vt:lpstr>
      <vt:lpstr>Warning banner </vt:lpstr>
      <vt:lpstr>Authorized requester </vt:lpstr>
      <vt:lpstr>Distinguishing Personal and Company Property </vt:lpstr>
      <vt:lpstr>Forensic laboratory certification</vt:lpstr>
      <vt:lpstr>Certification Process </vt:lpstr>
      <vt:lpstr> </vt:lpstr>
      <vt:lpstr>Data acquisition.</vt:lpstr>
      <vt:lpstr>Understanding Storage Formats for Digital Evidence .</vt:lpstr>
      <vt:lpstr>Advantage vs disadvantage</vt:lpstr>
      <vt:lpstr>PowerPoint Presentation</vt:lpstr>
      <vt:lpstr>Validation </vt:lpstr>
      <vt:lpstr>. Proprietary Formats</vt:lpstr>
      <vt:lpstr>Disadvantage</vt:lpstr>
      <vt:lpstr> Advanced Forensic Format (AFF)</vt:lpstr>
      <vt:lpstr>Determining the best acquisition method,</vt:lpstr>
      <vt:lpstr>Method to use for an investigation </vt:lpstr>
      <vt:lpstr>four methods</vt:lpstr>
      <vt:lpstr>PowerPoint Presentation</vt:lpstr>
      <vt:lpstr>Creating a disk-to-image file</vt:lpstr>
      <vt:lpstr>PowerPoint Presentation</vt:lpstr>
      <vt:lpstr>logical acquisition or sparse acquisition</vt:lpstr>
      <vt:lpstr>PowerPoint Presentation</vt:lpstr>
      <vt:lpstr>Compression</vt:lpstr>
      <vt:lpstr>Message Digest Algorithm </vt:lpstr>
      <vt:lpstr>Contingency planning for image acquisitions,</vt:lpstr>
      <vt:lpstr>PowerPoint Presentation</vt:lpstr>
      <vt:lpstr>Contingency planning</vt:lpstr>
      <vt:lpstr>Using acquisition tools, </vt:lpstr>
      <vt:lpstr>Windows XP Write-Protection with USB Device</vt:lpstr>
      <vt:lpstr>PowerPoint Presentation</vt:lpstr>
      <vt:lpstr>Steps </vt:lpstr>
      <vt:lpstr>Backing Up the Registry</vt:lpstr>
      <vt:lpstr>Modifying the Registry for USB Write-Blocking</vt:lpstr>
      <vt:lpstr>Automating USB Write-Blocking</vt:lpstr>
      <vt:lpstr>Acquiring Data with a Linux Boot CD</vt:lpstr>
      <vt:lpstr>Using Linux Live CD Distributions</vt:lpstr>
      <vt:lpstr>Linux Live CDs for computer forensics</vt:lpstr>
      <vt:lpstr>Acquiring Data with dd in Linux</vt:lpstr>
      <vt:lpstr>Acquiring Data with dcfldd in Linux</vt:lpstr>
      <vt:lpstr>Example </vt:lpstr>
      <vt:lpstr>The following are important functions dcfldd offers that aren’t possible with dd</vt:lpstr>
      <vt:lpstr>Validating Data Acquisitions</vt:lpstr>
      <vt:lpstr>PowerPoint Presentation</vt:lpstr>
      <vt:lpstr>PowerPoint Presentation</vt:lpstr>
      <vt:lpstr>Linux Validation Methods</vt:lpstr>
      <vt:lpstr>Windows Validation Methods</vt:lpstr>
      <vt:lpstr>Performing RAID Data Acquisitions</vt:lpstr>
      <vt:lpstr>PowerPoint Presentation</vt:lpstr>
      <vt:lpstr>PowerPoint Presentation</vt:lpstr>
      <vt:lpstr>RAID level 0 – Striping </vt:lpstr>
      <vt:lpstr>RAID level 1 – Mirroring </vt:lpstr>
      <vt:lpstr>RAID level 5 – Striping with parity </vt:lpstr>
      <vt:lpstr>RAID level 6 – Striping with double parity </vt:lpstr>
      <vt:lpstr>RAID level 10 – combining RAID 1 &amp; RAID 0 </vt:lpstr>
      <vt:lpstr>Acquiring RAID Disks</vt:lpstr>
      <vt:lpstr>PowerPoint Presentation</vt:lpstr>
      <vt:lpstr>Using Remote Network Acquisition Tools</vt:lpstr>
      <vt:lpstr>Challenges </vt:lpstr>
      <vt:lpstr>Remote Acquisition with ProDiscover</vt:lpstr>
      <vt:lpstr>PowerPoint Presentation</vt:lpstr>
      <vt:lpstr>ProDiscover Incident Response is designed to be integrated as a network intrusion analysis tool.</vt:lpstr>
      <vt:lpstr>This remote agent can be installed in three different ways:</vt:lpstr>
      <vt:lpstr>Processing Law Enforcement Crime Scenes:</vt:lpstr>
      <vt:lpstr>Preparing for a Search:</vt:lpstr>
      <vt:lpstr>Securing a Computer Incident or Crime Scene:</vt:lpstr>
      <vt:lpstr>Seizing Digital Evidence at the Scene:</vt:lpstr>
      <vt:lpstr>Storing Digital Evidence: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forensics</dc:title>
  <dc:creator>Lino Tharakan</dc:creator>
  <cp:lastModifiedBy>Lino Tharakan</cp:lastModifiedBy>
  <cp:revision>31</cp:revision>
  <cp:lastPrinted>2023-02-10T04:15:53Z</cp:lastPrinted>
  <dcterms:created xsi:type="dcterms:W3CDTF">2022-05-18T15:32:28Z</dcterms:created>
  <dcterms:modified xsi:type="dcterms:W3CDTF">2023-02-10T06:15:06Z</dcterms:modified>
</cp:coreProperties>
</file>

<file path=docProps/thumbnail.jpeg>
</file>